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4.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5.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6.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7.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8.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9.xml" ContentType="application/vnd.openxmlformats-officedocument.theme+xml"/>
  <Override PartName="/ppt/charts/chart1.xml" ContentType="application/vnd.openxmlformats-officedocument.drawingml.chart+xml"/>
  <Override PartName="/ppt/drawings/drawing1.xml" ContentType="application/vnd.openxmlformats-officedocument.drawingml.chartshapes+xml"/>
  <Override PartName="/ppt/charts/chart2.xml" ContentType="application/vnd.openxmlformats-officedocument.drawingml.chart+xml"/>
  <Override PartName="/ppt/drawings/drawing2.xml" ContentType="application/vnd.openxmlformats-officedocument.drawingml.chartshapes+xml"/>
  <Override PartName="/ppt/charts/chart3.xml" ContentType="application/vnd.openxmlformats-officedocument.drawingml.chart+xml"/>
  <Override PartName="/ppt/drawings/drawing3.xml" ContentType="application/vnd.openxmlformats-officedocument.drawingml.chartshapes+xml"/>
  <Override PartName="/ppt/charts/chart4.xml" ContentType="application/vnd.openxmlformats-officedocument.drawingml.chart+xml"/>
  <Override PartName="/ppt/drawings/drawing4.xml" ContentType="application/vnd.openxmlformats-officedocument.drawingml.chartshapes+xml"/>
  <Override PartName="/ppt/charts/chart5.xml" ContentType="application/vnd.openxmlformats-officedocument.drawingml.chart+xml"/>
  <Override PartName="/ppt/drawings/drawing5.xml" ContentType="application/vnd.openxmlformats-officedocument.drawingml.chartshapes+xml"/>
  <Override PartName="/ppt/charts/chart6.xml" ContentType="application/vnd.openxmlformats-officedocument.drawingml.chart+xml"/>
  <Override PartName="/ppt/drawings/drawing6.xml" ContentType="application/vnd.openxmlformats-officedocument.drawingml.chartshapes+xml"/>
  <Override PartName="/ppt/charts/chart7.xml" ContentType="application/vnd.openxmlformats-officedocument.drawingml.chart+xml"/>
  <Override PartName="/ppt/drawings/drawing7.xml" ContentType="application/vnd.openxmlformats-officedocument.drawingml.chartshapes+xml"/>
  <Override PartName="/ppt/charts/chart8.xml" ContentType="application/vnd.openxmlformats-officedocument.drawingml.chart+xml"/>
  <Override PartName="/ppt/drawings/drawing8.xml" ContentType="application/vnd.openxmlformats-officedocument.drawingml.chartshapes+xml"/>
  <Override PartName="/ppt/charts/chart9.xml" ContentType="application/vnd.openxmlformats-officedocument.drawingml.chart+xml"/>
  <Override PartName="/ppt/drawings/drawing9.xml" ContentType="application/vnd.openxmlformats-officedocument.drawingml.chartshapes+xml"/>
  <Override PartName="/ppt/charts/chart10.xml" ContentType="application/vnd.openxmlformats-officedocument.drawingml.chart+xml"/>
  <Override PartName="/ppt/drawings/drawing10.xml" ContentType="application/vnd.openxmlformats-officedocument.drawingml.chartshapes+xml"/>
  <Override PartName="/ppt/charts/chart11.xml" ContentType="application/vnd.openxmlformats-officedocument.drawingml.chart+xml"/>
  <Override PartName="/ppt/drawings/drawing11.xml" ContentType="application/vnd.openxmlformats-officedocument.drawingml.chartshapes+xml"/>
  <Override PartName="/ppt/charts/chart12.xml" ContentType="application/vnd.openxmlformats-officedocument.drawingml.chart+xml"/>
  <Override PartName="/ppt/theme/theme10.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Override PartName="/ppt/charts/colors2.xml" ContentType="application/vnd.ms-office.chartcolorstyle+xml"/>
  <Override PartName="/ppt/charts/style2.xml" ContentType="application/vnd.ms-office.chartstyle+xml"/>
  <Override PartName="/ppt/charts/colors3.xml" ContentType="application/vnd.ms-office.chartcolorstyle+xml"/>
  <Override PartName="/ppt/charts/style3.xml" ContentType="application/vnd.ms-office.chartstyle+xml"/>
  <Override PartName="/ppt/charts/colors4.xml" ContentType="application/vnd.ms-office.chartcolorstyle+xml"/>
  <Override PartName="/ppt/charts/style4.xml" ContentType="application/vnd.ms-office.chartstyle+xml"/>
  <Override PartName="/ppt/charts/colors5.xml" ContentType="application/vnd.ms-office.chartcolorstyle+xml"/>
  <Override PartName="/ppt/charts/style5.xml" ContentType="application/vnd.ms-office.chartstyle+xml"/>
  <Override PartName="/ppt/charts/colors6.xml" ContentType="application/vnd.ms-office.chartcolorstyle+xml"/>
  <Override PartName="/ppt/charts/style6.xml" ContentType="application/vnd.ms-office.chartstyle+xml"/>
  <Override PartName="/ppt/charts/colors7.xml" ContentType="application/vnd.ms-office.chartcolorstyle+xml"/>
  <Override PartName="/ppt/charts/style7.xml" ContentType="application/vnd.ms-office.chartstyle+xml"/>
  <Override PartName="/ppt/charts/colors8.xml" ContentType="application/vnd.ms-office.chartcolorstyle+xml"/>
  <Override PartName="/ppt/charts/style8.xml" ContentType="application/vnd.ms-office.chartstyle+xml"/>
  <Override PartName="/ppt/charts/colors9.xml" ContentType="application/vnd.ms-office.chartcolorstyle+xml"/>
  <Override PartName="/ppt/charts/style9.xml" ContentType="application/vnd.ms-office.chartstyle+xml"/>
  <Override PartName="/ppt/charts/colors10.xml" ContentType="application/vnd.ms-office.chartcolorstyle+xml"/>
  <Override PartName="/ppt/charts/style10.xml" ContentType="application/vnd.ms-office.chartstyle+xml"/>
  <Override PartName="/ppt/charts/colors11.xml" ContentType="application/vnd.ms-office.chartcolorstyle+xml"/>
  <Override PartName="/ppt/charts/style11.xml" ContentType="application/vnd.ms-office.chartstyle+xml"/>
  <Override PartName="/ppt/charts/style12.xml" ContentType="application/vnd.ms-office.chartstyle+xml"/>
  <Override PartName="/ppt/charts/colors12.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33" r:id="rId1"/>
    <p:sldMasterId id="2147483737" r:id="rId2"/>
    <p:sldMasterId id="2147483660" r:id="rId3"/>
    <p:sldMasterId id="2147483665" r:id="rId4"/>
    <p:sldMasterId id="2147483671" r:id="rId5"/>
    <p:sldMasterId id="2147483674" r:id="rId6"/>
    <p:sldMasterId id="2147483680" r:id="rId7"/>
    <p:sldMasterId id="2147483686" r:id="rId8"/>
    <p:sldMasterId id="2147483699" r:id="rId9"/>
  </p:sldMasterIdLst>
  <p:notesMasterIdLst>
    <p:notesMasterId r:id="rId31"/>
  </p:notesMasterIdLst>
  <p:sldIdLst>
    <p:sldId id="258" r:id="rId10"/>
    <p:sldId id="259" r:id="rId11"/>
    <p:sldId id="530" r:id="rId12"/>
    <p:sldId id="592" r:id="rId13"/>
    <p:sldId id="482" r:id="rId14"/>
    <p:sldId id="507" r:id="rId15"/>
    <p:sldId id="508" r:id="rId16"/>
    <p:sldId id="509" r:id="rId17"/>
    <p:sldId id="510" r:id="rId18"/>
    <p:sldId id="511" r:id="rId19"/>
    <p:sldId id="506" r:id="rId20"/>
    <p:sldId id="514" r:id="rId21"/>
    <p:sldId id="515" r:id="rId22"/>
    <p:sldId id="513" r:id="rId23"/>
    <p:sldId id="517" r:id="rId24"/>
    <p:sldId id="518" r:id="rId25"/>
    <p:sldId id="555" r:id="rId26"/>
    <p:sldId id="596" r:id="rId27"/>
    <p:sldId id="593" r:id="rId28"/>
    <p:sldId id="594" r:id="rId29"/>
    <p:sldId id="595" r:id="rId30"/>
  </p:sldIdLst>
  <p:sldSz cx="9144000" cy="6858000" type="screen4x3"/>
  <p:notesSz cx="7010400" cy="9296400"/>
  <p:embeddedFontLst>
    <p:embeddedFont>
      <p:font typeface="SJSU Spartan Bold" panose="02000000000000000000" charset="0"/>
      <p:regular r:id="rId32"/>
    </p:embeddedFont>
    <p:embeddedFont>
      <p:font typeface="Calibri" panose="020F0502020204030204" pitchFamily="34" charset="0"/>
      <p:regular r:id="rId33"/>
      <p:bold r:id="rId34"/>
      <p:italic r:id="rId35"/>
      <p:boldItalic r:id="rId36"/>
    </p:embeddedFont>
    <p:embeddedFont>
      <p:font typeface="SJSU Spartan Regular" panose="02000000000000000000" charset="0"/>
      <p:regular r:id="rId37"/>
    </p:embeddedFont>
    <p:embeddedFont>
      <p:font typeface="Helvetica Neue" panose="020B0604020202020204"/>
      <p:regular r:id="rId38"/>
      <p:bold r:id="rId39"/>
      <p:italic r:id="rId40"/>
      <p:boldItalic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EB1B665-E86F-466B-813B-4E6C05761FB7}">
          <p14:sldIdLst>
            <p14:sldId id="258"/>
            <p14:sldId id="259"/>
          </p14:sldIdLst>
        </p14:section>
        <p14:section name="Untitled Section" id="{F72D753F-32C6-4738-A0A3-6903C130F7D4}">
          <p14:sldIdLst>
            <p14:sldId id="530"/>
            <p14:sldId id="592"/>
            <p14:sldId id="482"/>
            <p14:sldId id="507"/>
            <p14:sldId id="508"/>
            <p14:sldId id="509"/>
            <p14:sldId id="510"/>
            <p14:sldId id="511"/>
            <p14:sldId id="506"/>
            <p14:sldId id="514"/>
            <p14:sldId id="515"/>
            <p14:sldId id="513"/>
            <p14:sldId id="517"/>
            <p14:sldId id="518"/>
            <p14:sldId id="555"/>
            <p14:sldId id="596"/>
            <p14:sldId id="593"/>
            <p14:sldId id="594"/>
            <p14:sldId id="595"/>
          </p14:sldIdLst>
        </p14:section>
      </p14:sectionLst>
    </p:ex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snapVertSplitter="1" vertBarState="minimized" horzBarState="maximized">
    <p:restoredLeft sz="18176" autoAdjust="0"/>
    <p:restoredTop sz="95597" autoAdjust="0"/>
  </p:normalViewPr>
  <p:slideViewPr>
    <p:cSldViewPr snapToGrid="0">
      <p:cViewPr varScale="1">
        <p:scale>
          <a:sx n="69" d="100"/>
          <a:sy n="69" d="100"/>
        </p:scale>
        <p:origin x="-1796" y="-72"/>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398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font" Target="fonts/font8.fntdata"/><Relationship Id="rId21" Type="http://schemas.openxmlformats.org/officeDocument/2006/relationships/slide" Target="slides/slide12.xml"/><Relationship Id="rId34" Type="http://schemas.openxmlformats.org/officeDocument/2006/relationships/font" Target="fonts/font3.fntdata"/><Relationship Id="rId42" Type="http://schemas.openxmlformats.org/officeDocument/2006/relationships/presProps" Target="presProp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font" Target="fonts/font5.fntdata"/><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notesMaster" Target="notesMasters/notesMaster1.xml"/><Relationship Id="rId44"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font" Target="fonts/font4.fntdata"/><Relationship Id="rId43" Type="http://schemas.openxmlformats.org/officeDocument/2006/relationships/viewProps" Target="viewProp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font" Target="fonts/font2.fntdata"/><Relationship Id="rId38" Type="http://schemas.openxmlformats.org/officeDocument/2006/relationships/font" Target="fonts/font7.fntdata"/><Relationship Id="rId20" Type="http://schemas.openxmlformats.org/officeDocument/2006/relationships/slide" Target="slides/slide11.xml"/><Relationship Id="rId41" Type="http://schemas.openxmlformats.org/officeDocument/2006/relationships/font" Target="fonts/font10.fntdata"/></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chartUserShapes" Target="../drawings/drawing1.xml"/><Relationship Id="rId1" Type="http://schemas.openxmlformats.org/officeDocument/2006/relationships/package" Target="../embeddings/Microsoft_Excel_Worksheet1.xlsx"/><Relationship Id="rId4"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microsoft.com/office/2011/relationships/chartColorStyle" Target="colors10.xml"/><Relationship Id="rId2" Type="http://schemas.openxmlformats.org/officeDocument/2006/relationships/chartUserShapes" Target="../drawings/drawing10.xml"/><Relationship Id="rId1" Type="http://schemas.openxmlformats.org/officeDocument/2006/relationships/package" Target="../embeddings/Microsoft_Excel_Worksheet10.xlsx"/><Relationship Id="rId4"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microsoft.com/office/2011/relationships/chartColorStyle" Target="colors11.xml"/><Relationship Id="rId2" Type="http://schemas.openxmlformats.org/officeDocument/2006/relationships/chartUserShapes" Target="../drawings/drawing11.xml"/><Relationship Id="rId1" Type="http://schemas.openxmlformats.org/officeDocument/2006/relationships/package" Target="../embeddings/Microsoft_Excel_Worksheet11.xlsx"/><Relationship Id="rId4"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microsoft.com/office/2011/relationships/chartStyle" Target="style12.xml"/><Relationship Id="rId2" Type="http://schemas.microsoft.com/office/2011/relationships/chartColorStyle" Target="colors12.xml"/><Relationship Id="rId1" Type="http://schemas.openxmlformats.org/officeDocument/2006/relationships/package" Target="../embeddings/Microsoft_Excel_Worksheet12.xlsx"/></Relationships>
</file>

<file path=ppt/charts/_rels/chart2.xml.rels><?xml version="1.0" encoding="UTF-8" standalone="yes"?>
<Relationships xmlns="http://schemas.openxmlformats.org/package/2006/relationships"><Relationship Id="rId3" Type="http://schemas.microsoft.com/office/2011/relationships/chartColorStyle" Target="colors2.xml"/><Relationship Id="rId2" Type="http://schemas.openxmlformats.org/officeDocument/2006/relationships/chartUserShapes" Target="../drawings/drawing2.xml"/><Relationship Id="rId1" Type="http://schemas.openxmlformats.org/officeDocument/2006/relationships/package" Target="../embeddings/Microsoft_Excel_Worksheet2.xlsx"/><Relationship Id="rId4" Type="http://schemas.microsoft.com/office/2011/relationships/chartStyle" Target="style2.xml"/></Relationships>
</file>

<file path=ppt/charts/_rels/chart3.xml.rels><?xml version="1.0" encoding="UTF-8" standalone="yes"?>
<Relationships xmlns="http://schemas.openxmlformats.org/package/2006/relationships"><Relationship Id="rId3" Type="http://schemas.microsoft.com/office/2011/relationships/chartColorStyle" Target="colors3.xml"/><Relationship Id="rId2" Type="http://schemas.openxmlformats.org/officeDocument/2006/relationships/chartUserShapes" Target="../drawings/drawing3.xml"/><Relationship Id="rId1" Type="http://schemas.openxmlformats.org/officeDocument/2006/relationships/package" Target="../embeddings/Microsoft_Excel_Worksheet3.xlsx"/><Relationship Id="rId4" Type="http://schemas.microsoft.com/office/2011/relationships/chartStyle" Target="style3.xml"/></Relationships>
</file>

<file path=ppt/charts/_rels/chart4.xml.rels><?xml version="1.0" encoding="UTF-8" standalone="yes"?>
<Relationships xmlns="http://schemas.openxmlformats.org/package/2006/relationships"><Relationship Id="rId3" Type="http://schemas.microsoft.com/office/2011/relationships/chartColorStyle" Target="colors4.xml"/><Relationship Id="rId2" Type="http://schemas.openxmlformats.org/officeDocument/2006/relationships/chartUserShapes" Target="../drawings/drawing4.xml"/><Relationship Id="rId1" Type="http://schemas.openxmlformats.org/officeDocument/2006/relationships/package" Target="../embeddings/Microsoft_Excel_Worksheet4.xlsx"/><Relationship Id="rId4" Type="http://schemas.microsoft.com/office/2011/relationships/chartStyle" Target="style4.xml"/></Relationships>
</file>

<file path=ppt/charts/_rels/chart5.xml.rels><?xml version="1.0" encoding="UTF-8" standalone="yes"?>
<Relationships xmlns="http://schemas.openxmlformats.org/package/2006/relationships"><Relationship Id="rId3" Type="http://schemas.microsoft.com/office/2011/relationships/chartColorStyle" Target="colors5.xml"/><Relationship Id="rId2" Type="http://schemas.openxmlformats.org/officeDocument/2006/relationships/chartUserShapes" Target="../drawings/drawing5.xml"/><Relationship Id="rId1" Type="http://schemas.openxmlformats.org/officeDocument/2006/relationships/package" Target="../embeddings/Microsoft_Excel_Worksheet5.xlsx"/><Relationship Id="rId4" Type="http://schemas.microsoft.com/office/2011/relationships/chartStyle" Target="style5.xml"/></Relationships>
</file>

<file path=ppt/charts/_rels/chart6.xml.rels><?xml version="1.0" encoding="UTF-8" standalone="yes"?>
<Relationships xmlns="http://schemas.openxmlformats.org/package/2006/relationships"><Relationship Id="rId3" Type="http://schemas.microsoft.com/office/2011/relationships/chartColorStyle" Target="colors6.xml"/><Relationship Id="rId2" Type="http://schemas.openxmlformats.org/officeDocument/2006/relationships/chartUserShapes" Target="../drawings/drawing6.xml"/><Relationship Id="rId1" Type="http://schemas.openxmlformats.org/officeDocument/2006/relationships/package" Target="../embeddings/Microsoft_Excel_Worksheet6.xlsx"/><Relationship Id="rId4" Type="http://schemas.microsoft.com/office/2011/relationships/chartStyle" Target="style6.xml"/></Relationships>
</file>

<file path=ppt/charts/_rels/chart7.xml.rels><?xml version="1.0" encoding="UTF-8" standalone="yes"?>
<Relationships xmlns="http://schemas.openxmlformats.org/package/2006/relationships"><Relationship Id="rId3" Type="http://schemas.microsoft.com/office/2011/relationships/chartColorStyle" Target="colors7.xml"/><Relationship Id="rId2" Type="http://schemas.openxmlformats.org/officeDocument/2006/relationships/chartUserShapes" Target="../drawings/drawing7.xml"/><Relationship Id="rId1" Type="http://schemas.openxmlformats.org/officeDocument/2006/relationships/package" Target="../embeddings/Microsoft_Excel_Worksheet7.xlsx"/><Relationship Id="rId4" Type="http://schemas.microsoft.com/office/2011/relationships/chartStyle" Target="style7.xml"/></Relationships>
</file>

<file path=ppt/charts/_rels/chart8.xml.rels><?xml version="1.0" encoding="UTF-8" standalone="yes"?>
<Relationships xmlns="http://schemas.openxmlformats.org/package/2006/relationships"><Relationship Id="rId3" Type="http://schemas.microsoft.com/office/2011/relationships/chartColorStyle" Target="colors8.xml"/><Relationship Id="rId2" Type="http://schemas.openxmlformats.org/officeDocument/2006/relationships/chartUserShapes" Target="../drawings/drawing8.xml"/><Relationship Id="rId1" Type="http://schemas.openxmlformats.org/officeDocument/2006/relationships/package" Target="../embeddings/Microsoft_Excel_Worksheet8.xlsx"/><Relationship Id="rId4" Type="http://schemas.microsoft.com/office/2011/relationships/chartStyle" Target="style8.xml"/></Relationships>
</file>

<file path=ppt/charts/_rels/chart9.xml.rels><?xml version="1.0" encoding="UTF-8" standalone="yes"?>
<Relationships xmlns="http://schemas.openxmlformats.org/package/2006/relationships"><Relationship Id="rId3" Type="http://schemas.microsoft.com/office/2011/relationships/chartColorStyle" Target="colors9.xml"/><Relationship Id="rId2" Type="http://schemas.openxmlformats.org/officeDocument/2006/relationships/chartUserShapes" Target="../drawings/drawing9.xml"/><Relationship Id="rId1" Type="http://schemas.openxmlformats.org/officeDocument/2006/relationships/package" Target="../embeddings/Microsoft_Excel_Worksheet9.xlsx"/><Relationship Id="rId4"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179772928"/>
        <c:axId val="179697280"/>
      </c:barChart>
      <c:catAx>
        <c:axId val="179772928"/>
        <c:scaling>
          <c:orientation val="minMax"/>
        </c:scaling>
        <c:delete val="1"/>
        <c:axPos val="b"/>
        <c:numFmt formatCode="General" sourceLinked="1"/>
        <c:majorTickMark val="none"/>
        <c:minorTickMark val="none"/>
        <c:tickLblPos val="nextTo"/>
        <c:crossAx val="179697280"/>
        <c:crosses val="autoZero"/>
        <c:auto val="1"/>
        <c:lblAlgn val="ctr"/>
        <c:lblOffset val="100"/>
        <c:noMultiLvlLbl val="0"/>
      </c:catAx>
      <c:valAx>
        <c:axId val="179697280"/>
        <c:scaling>
          <c:orientation val="minMax"/>
          <c:max val="1"/>
          <c:min val="0"/>
        </c:scaling>
        <c:delete val="1"/>
        <c:axPos val="l"/>
        <c:numFmt formatCode="General" sourceLinked="1"/>
        <c:majorTickMark val="none"/>
        <c:minorTickMark val="none"/>
        <c:tickLblPos val="nextTo"/>
        <c:crossAx val="179772928"/>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190706688"/>
        <c:axId val="190922752"/>
      </c:barChart>
      <c:catAx>
        <c:axId val="190706688"/>
        <c:scaling>
          <c:orientation val="minMax"/>
        </c:scaling>
        <c:delete val="1"/>
        <c:axPos val="b"/>
        <c:numFmt formatCode="General" sourceLinked="1"/>
        <c:majorTickMark val="none"/>
        <c:minorTickMark val="none"/>
        <c:tickLblPos val="nextTo"/>
        <c:crossAx val="190922752"/>
        <c:crosses val="autoZero"/>
        <c:auto val="1"/>
        <c:lblAlgn val="ctr"/>
        <c:lblOffset val="100"/>
        <c:noMultiLvlLbl val="0"/>
      </c:catAx>
      <c:valAx>
        <c:axId val="190922752"/>
        <c:scaling>
          <c:orientation val="minMax"/>
          <c:max val="1"/>
          <c:min val="0"/>
        </c:scaling>
        <c:delete val="1"/>
        <c:axPos val="l"/>
        <c:numFmt formatCode="General" sourceLinked="1"/>
        <c:majorTickMark val="none"/>
        <c:minorTickMark val="none"/>
        <c:tickLblPos val="nextTo"/>
        <c:crossAx val="190706688"/>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Blue</c:v>
                </c:pt>
              </c:strCache>
            </c:strRef>
          </c:tx>
          <c:spPr>
            <a:ln w="28575" cap="rnd">
              <a:solidFill>
                <a:schemeClr val="bg2"/>
              </a:solidFill>
              <a:round/>
            </a:ln>
            <a:effectLst/>
          </c:spPr>
          <c:marker>
            <c:symbol val="circle"/>
            <c:size val="10"/>
            <c:spPr>
              <a:solidFill>
                <a:schemeClr val="tx2"/>
              </a:solidFill>
              <a:ln w="9525">
                <a:solidFill>
                  <a:schemeClr val="tx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Sheet1!$B$2:$B$8</c:f>
              <c:numCache>
                <c:formatCode>General</c:formatCode>
                <c:ptCount val="7"/>
                <c:pt idx="0">
                  <c:v>200</c:v>
                </c:pt>
                <c:pt idx="1">
                  <c:v>140</c:v>
                </c:pt>
                <c:pt idx="2">
                  <c:v>190</c:v>
                </c:pt>
                <c:pt idx="3">
                  <c:v>180</c:v>
                </c:pt>
                <c:pt idx="4">
                  <c:v>210</c:v>
                </c:pt>
                <c:pt idx="5">
                  <c:v>260</c:v>
                </c:pt>
                <c:pt idx="6">
                  <c:v>255</c:v>
                </c:pt>
              </c:numCache>
            </c:numRef>
          </c:val>
          <c:smooth val="0"/>
        </c:ser>
        <c:ser>
          <c:idx val="1"/>
          <c:order val="1"/>
          <c:tx>
            <c:strRef>
              <c:f>Sheet1!$C$1</c:f>
              <c:strCache>
                <c:ptCount val="1"/>
                <c:pt idx="0">
                  <c:v>Gold</c:v>
                </c:pt>
              </c:strCache>
            </c:strRef>
          </c:tx>
          <c:spPr>
            <a:ln w="28575" cap="rnd">
              <a:solidFill>
                <a:schemeClr val="bg2"/>
              </a:solidFill>
              <a:round/>
            </a:ln>
            <a:effectLst/>
          </c:spPr>
          <c:marker>
            <c:symbol val="circle"/>
            <c:size val="10"/>
            <c:spPr>
              <a:solidFill>
                <a:schemeClr val="accent2"/>
              </a:solidFill>
              <a:ln w="9525">
                <a:solidFill>
                  <a:schemeClr val="accent2"/>
                </a:solidFill>
              </a:ln>
              <a:effectLst/>
            </c:spPr>
          </c:marker>
          <c:cat>
            <c:numRef>
              <c:f>Sheet1!$A$2:$A$8</c:f>
              <c:numCache>
                <c:formatCode>General</c:formatCode>
                <c:ptCount val="7"/>
                <c:pt idx="0">
                  <c:v>100</c:v>
                </c:pt>
                <c:pt idx="1">
                  <c:v>150</c:v>
                </c:pt>
                <c:pt idx="2">
                  <c:v>200</c:v>
                </c:pt>
                <c:pt idx="3">
                  <c:v>250</c:v>
                </c:pt>
                <c:pt idx="4">
                  <c:v>300</c:v>
                </c:pt>
                <c:pt idx="5">
                  <c:v>350</c:v>
                </c:pt>
                <c:pt idx="6">
                  <c:v>400</c:v>
                </c:pt>
              </c:numCache>
            </c:numRef>
          </c:cat>
          <c:val>
            <c:numRef>
              <c:f>Sheet1!$C$2:$C$8</c:f>
              <c:numCache>
                <c:formatCode>General</c:formatCode>
                <c:ptCount val="7"/>
                <c:pt idx="0">
                  <c:v>150</c:v>
                </c:pt>
                <c:pt idx="1">
                  <c:v>225</c:v>
                </c:pt>
                <c:pt idx="2">
                  <c:v>140</c:v>
                </c:pt>
                <c:pt idx="3">
                  <c:v>200</c:v>
                </c:pt>
                <c:pt idx="4">
                  <c:v>100</c:v>
                </c:pt>
                <c:pt idx="5">
                  <c:v>225</c:v>
                </c:pt>
                <c:pt idx="6">
                  <c:v>300</c:v>
                </c:pt>
              </c:numCache>
            </c:numRef>
          </c:val>
          <c:smooth val="0"/>
        </c:ser>
        <c:dLbls>
          <c:showLegendKey val="0"/>
          <c:showVal val="0"/>
          <c:showCatName val="0"/>
          <c:showSerName val="0"/>
          <c:showPercent val="0"/>
          <c:showBubbleSize val="0"/>
        </c:dLbls>
        <c:marker val="1"/>
        <c:smooth val="0"/>
        <c:axId val="190584832"/>
        <c:axId val="190924480"/>
      </c:lineChart>
      <c:catAx>
        <c:axId val="190584832"/>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190924480"/>
        <c:crossesAt val="0"/>
        <c:auto val="1"/>
        <c:lblAlgn val="ctr"/>
        <c:lblOffset val="100"/>
        <c:noMultiLvlLbl val="0"/>
      </c:catAx>
      <c:valAx>
        <c:axId val="190924480"/>
        <c:scaling>
          <c:orientation val="minMax"/>
          <c:max val="300"/>
          <c:min val="50"/>
        </c:scaling>
        <c:delete val="0"/>
        <c:axPos val="l"/>
        <c:numFmt formatCode="General" sourceLinked="1"/>
        <c:majorTickMark val="out"/>
        <c:minorTickMark val="none"/>
        <c:tickLblPos val="nextTo"/>
        <c:spPr>
          <a:noFill/>
          <a:ln>
            <a:solidFill>
              <a:schemeClr val="tx1">
                <a:lumMod val="15000"/>
                <a:lumOff val="85000"/>
              </a:schemeClr>
            </a:solidFill>
          </a:ln>
          <a:effectLst/>
        </c:spPr>
        <c:txPr>
          <a:bodyPr rot="-60000000" spcFirstLastPara="1" vertOverflow="ellipsis" vert="horz" wrap="square" anchor="ctr" anchorCtr="1"/>
          <a:lstStyle/>
          <a:p>
            <a:pPr>
              <a:defRPr sz="1600" b="0" i="0" u="none" strike="noStrike" kern="1200" baseline="0">
                <a:solidFill>
                  <a:srgbClr val="666666"/>
                </a:solidFill>
                <a:latin typeface="SJSU Spartan Regular" panose="02000000000000000000" pitchFamily="2" charset="0"/>
                <a:ea typeface="+mn-ea"/>
                <a:cs typeface="+mn-cs"/>
              </a:defRPr>
            </a:pPr>
            <a:endParaRPr lang="en-US"/>
          </a:p>
        </c:txPr>
        <c:crossAx val="190584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2809294241554245"/>
          <c:w val="0.76808037884153368"/>
          <c:h val="0.408282701262137"/>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Lbls>
            <c:dLbl>
              <c:idx val="0"/>
              <c:layout>
                <c:manualLayout>
                  <c:x val="-0.20851629657403936"/>
                  <c:y val="8.7890619593342795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913280517145637"/>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0.26</c:v>
                </c:pt>
                <c:pt idx="1">
                  <c:v>0.74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88023719257315"/>
          <c:y val="0.1304366922713649"/>
          <c:w val="0.77689872099320922"/>
          <c:h val="0.41297020097378195"/>
        </c:manualLayout>
      </c:layout>
      <c:doughnutChart>
        <c:varyColors val="1"/>
        <c:ser>
          <c:idx val="0"/>
          <c:order val="0"/>
          <c:tx>
            <c:strRef>
              <c:f>Sheet1!$B$1</c:f>
              <c:strCache>
                <c:ptCount val="1"/>
                <c:pt idx="0">
                  <c:v>2007</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Lbls>
            <c:dLbl>
              <c:idx val="0"/>
              <c:layout>
                <c:manualLayout>
                  <c:x val="-0.24599425071866021"/>
                  <c:y val="-8.2029399481459622E-3"/>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285078045947462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0.43</c:v>
                </c:pt>
                <c:pt idx="1">
                  <c:v>0.56999999999999995</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1762071407740701"/>
          <c:y val="0.1304366922713649"/>
          <c:w val="0.79453540529656019"/>
          <c:h val="0.42234520039707185"/>
        </c:manualLayout>
      </c:layout>
      <c:doughnutChart>
        <c:varyColors val="1"/>
        <c:ser>
          <c:idx val="0"/>
          <c:order val="0"/>
          <c:tx>
            <c:strRef>
              <c:f>Sheet1!$B$1</c:f>
              <c:strCache>
                <c:ptCount val="1"/>
                <c:pt idx="0">
                  <c:v>2008</c:v>
                </c:pt>
              </c:strCache>
            </c:strRef>
          </c:tx>
          <c:dPt>
            <c:idx val="0"/>
            <c:bubble3D val="0"/>
            <c:spPr>
              <a:solidFill>
                <a:schemeClr val="bg1"/>
              </a:solidFill>
              <a:ln w="19050">
                <a:solidFill>
                  <a:schemeClr val="lt1"/>
                </a:solidFill>
              </a:ln>
              <a:effectLst/>
            </c:spPr>
          </c:dPt>
          <c:dPt>
            <c:idx val="1"/>
            <c:bubble3D val="0"/>
            <c:spPr>
              <a:pattFill prst="dkDnDiag">
                <a:fgClr>
                  <a:schemeClr val="accent2"/>
                </a:fgClr>
                <a:bgClr>
                  <a:schemeClr val="bg1"/>
                </a:bgClr>
              </a:patt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Lbls>
            <c:dLbl>
              <c:idx val="0"/>
              <c:layout>
                <c:manualLayout>
                  <c:x val="-0.13245809551583829"/>
                  <c:y val="-0.2390624852938924"/>
                </c:manualLayout>
              </c:layout>
              <c:tx>
                <c:rich>
                  <a:bodyPr rot="0" spcFirstLastPara="1" vertOverflow="ellipsis" vert="horz" wrap="square" lIns="38100" tIns="19050" rIns="38100" bIns="19050" anchor="ctr" anchorCtr="1">
                    <a:noAutofit/>
                  </a:bodyPr>
                  <a:lstStyle/>
                  <a:p>
                    <a:pPr>
                      <a:defRPr sz="4400"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4400"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42800205527"/>
                      <c:h val="0.1167890553156339"/>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Sheet1!$A$2:$A$5</c:f>
              <c:strCache>
                <c:ptCount val="2"/>
                <c:pt idx="0">
                  <c:v>Solid</c:v>
                </c:pt>
                <c:pt idx="1">
                  <c:v>Dashed</c:v>
                </c:pt>
              </c:strCache>
            </c:strRef>
          </c:cat>
          <c:val>
            <c:numRef>
              <c:f>Sheet1!$B$2:$B$5</c:f>
              <c:numCache>
                <c:formatCode>General</c:formatCode>
                <c:ptCount val="4"/>
                <c:pt idx="0">
                  <c:v>0.87</c:v>
                </c:pt>
                <c:pt idx="1">
                  <c:v>0.13</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accent2"/>
    </a:solidFill>
    <a:ln>
      <a:noFill/>
    </a:ln>
    <a:effectLst/>
  </c:spPr>
  <c:txPr>
    <a:bodyPr/>
    <a:lstStyle/>
    <a:p>
      <a:pPr>
        <a:defRPr/>
      </a:pPr>
      <a:endParaRPr lang="en-US"/>
    </a:p>
  </c:txPr>
  <c:externalData r:id="rId1">
    <c:autoUpdate val="0"/>
  </c:externalData>
  <c:userShapes r:id="rId2"/>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0229712550265527"/>
          <c:y val="0.16611742334415455"/>
          <c:w val="0.77442029647610955"/>
          <c:h val="0.45204014197587711"/>
        </c:manualLayout>
      </c:layout>
      <c:doughnutChart>
        <c:varyColors val="1"/>
        <c:ser>
          <c:idx val="0"/>
          <c:order val="0"/>
          <c:tx>
            <c:strRef>
              <c:f>Sheet1!$B$1</c:f>
              <c:strCache>
                <c:ptCount val="1"/>
                <c:pt idx="0">
                  <c:v>2006</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0.26913868147898501"/>
                  <c:y val="8.0859370025875371E-2"/>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44177671941378832"/>
                      <c:h val="0.1378828040180361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0.36</c:v>
                </c:pt>
                <c:pt idx="1">
                  <c:v>0.64</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1.1207834108764581E-4"/>
          <c:y val="9.3749994232898981E-3"/>
        </c:manualLayout>
      </c:layout>
      <c:overlay val="0"/>
      <c:spPr>
        <a:noFill/>
        <a:ln>
          <a:noFill/>
        </a:ln>
        <a:effectLst/>
      </c:spPr>
      <c:txPr>
        <a:bodyPr rot="0" spcFirstLastPara="1" vertOverflow="ellipsis" vert="horz" wrap="square" anchor="ctr" anchorCtr="1"/>
        <a:lstStyle/>
        <a:p>
          <a:pPr algn="ctr">
            <a:defRPr sz="1862" b="0" i="0" u="none" strike="noStrike" kern="1200" spc="0" baseline="0">
              <a:solidFill>
                <a:schemeClr val="bg1"/>
              </a:solidFill>
              <a:latin typeface="Helvetica Neue" panose="020B0604020202020204" pitchFamily="34" charset="0"/>
              <a:ea typeface="+mn-ea"/>
              <a:cs typeface="+mn-cs"/>
            </a:defRPr>
          </a:pPr>
          <a:endParaRPr lang="en-US"/>
        </a:p>
      </c:txPr>
    </c:title>
    <c:autoTitleDeleted val="0"/>
    <c:plotArea>
      <c:layout>
        <c:manualLayout>
          <c:layoutTarget val="inner"/>
          <c:xMode val="edge"/>
          <c:yMode val="edge"/>
          <c:x val="0.12739254039575637"/>
          <c:y val="0.1734524376567152"/>
          <c:w val="0.7593624444981214"/>
          <c:h val="0.44325108001654279"/>
        </c:manualLayout>
      </c:layout>
      <c:doughnutChart>
        <c:varyColors val="1"/>
        <c:ser>
          <c:idx val="0"/>
          <c:order val="0"/>
          <c:tx>
            <c:strRef>
              <c:f>Sheet1!$B$1</c:f>
              <c:strCache>
                <c:ptCount val="1"/>
                <c:pt idx="0">
                  <c:v>2009</c:v>
                </c:pt>
              </c:strCache>
            </c:strRef>
          </c:tx>
          <c:dPt>
            <c:idx val="0"/>
            <c:bubble3D val="0"/>
            <c:spPr>
              <a:solidFill>
                <a:schemeClr val="bg1"/>
              </a:solidFill>
              <a:ln w="19050">
                <a:solidFill>
                  <a:schemeClr val="lt1"/>
                </a:solidFill>
              </a:ln>
              <a:effectLst/>
            </c:spPr>
          </c:dPt>
          <c:dPt>
            <c:idx val="1"/>
            <c:bubble3D val="0"/>
            <c:spPr>
              <a:pattFill prst="dkDnDiag">
                <a:fgClr>
                  <a:schemeClr val="tx2"/>
                </a:fgClr>
                <a:bgClr>
                  <a:schemeClr val="bg1"/>
                </a:bgClr>
              </a:pattFill>
              <a:ln w="19050">
                <a:solidFill>
                  <a:schemeClr val="lt1"/>
                </a:solidFill>
              </a:ln>
              <a:effectLst/>
            </c:spPr>
          </c:dPt>
          <c:dLbls>
            <c:dLbl>
              <c:idx val="0"/>
              <c:layout>
                <c:manualLayout>
                  <c:x val="-9.051390534677059E-2"/>
                  <c:y val="-0.21445311180775645"/>
                </c:manualLayout>
              </c:layout>
              <c:tx>
                <c:rich>
                  <a:bodyPr rot="0" spcFirstLastPara="1" vertOverflow="ellipsis" vert="horz" wrap="square" lIns="38100" tIns="19050" rIns="38100" bIns="19050" anchor="ctr" anchorCtr="1">
                    <a:noAutofit/>
                  </a:bodyPr>
                  <a:lstStyle/>
                  <a:p>
                    <a:pPr>
                      <a:defRPr sz="1197" b="0" i="0" u="none" strike="noStrike" kern="1200" baseline="0">
                        <a:solidFill>
                          <a:schemeClr val="tx1">
                            <a:lumMod val="75000"/>
                            <a:lumOff val="25000"/>
                          </a:schemeClr>
                        </a:solidFill>
                        <a:latin typeface="+mn-lt"/>
                        <a:ea typeface="+mn-ea"/>
                        <a:cs typeface="+mn-cs"/>
                      </a:defRPr>
                    </a:pPr>
                    <a:fld id="{3F4D2A6D-875C-409B-ACAD-078EEBFFFDF5}" type="VALUE">
                      <a:rPr lang="en-US" sz="4400" smtClean="0">
                        <a:solidFill>
                          <a:schemeClr val="bg1"/>
                        </a:solidFill>
                        <a:latin typeface="Helvetica Neue" panose="020B0604020202020204" pitchFamily="34" charset="0"/>
                      </a:rPr>
                      <a:pPr>
                        <a:defRPr sz="1197" b="0" i="0" u="none" strike="noStrike" kern="1200" baseline="0">
                          <a:solidFill>
                            <a:schemeClr val="tx1">
                              <a:lumMod val="75000"/>
                              <a:lumOff val="25000"/>
                            </a:schemeClr>
                          </a:solidFill>
                          <a:latin typeface="+mn-lt"/>
                          <a:ea typeface="+mn-ea"/>
                          <a:cs typeface="+mn-cs"/>
                        </a:defRPr>
                      </a:pPr>
                      <a:t>[VALUE]</a:t>
                    </a:fld>
                    <a:endParaRPr lang="en-US"/>
                  </a:p>
                </c:rich>
              </c:tx>
              <c:numFmt formatCode="0%" sourceLinked="0"/>
              <c:spPr>
                <a:noFill/>
                <a:ln>
                  <a:noFill/>
                </a:ln>
                <a:effectLst/>
              </c:spPr>
              <c:showLegendKey val="0"/>
              <c:showVal val="1"/>
              <c:showCatName val="0"/>
              <c:showSerName val="0"/>
              <c:showPercent val="0"/>
              <c:showBubbleSize val="0"/>
              <c:extLst>
                <c:ext xmlns:c15="http://schemas.microsoft.com/office/drawing/2012/chart" uri="{CE6537A1-D6FC-4f65-9D91-7224C49458BB}">
                  <c15:layout>
                    <c:manualLayout>
                      <c:w val="0.50602060159146767"/>
                      <c:h val="0.15663280286461598"/>
                    </c:manualLayout>
                  </c15:layout>
                  <c15:dlblFieldTable/>
                  <c15:showDataLabelsRange val="0"/>
                </c:ext>
              </c:extLst>
            </c:dLbl>
            <c:dLbl>
              <c:idx val="1"/>
              <c:delete val="1"/>
              <c:extLs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extLst>
          </c:dLbls>
          <c:cat>
            <c:strRef>
              <c:f>Sheet1!$A$2:$A$3</c:f>
              <c:strCache>
                <c:ptCount val="2"/>
                <c:pt idx="0">
                  <c:v>Solid</c:v>
                </c:pt>
                <c:pt idx="1">
                  <c:v>Dashed</c:v>
                </c:pt>
              </c:strCache>
            </c:strRef>
          </c:cat>
          <c:val>
            <c:numRef>
              <c:f>Sheet1!$B$2:$B$3</c:f>
              <c:numCache>
                <c:formatCode>General</c:formatCode>
                <c:ptCount val="2"/>
                <c:pt idx="0">
                  <c:v>0.92</c:v>
                </c:pt>
                <c:pt idx="1">
                  <c:v>0.08</c:v>
                </c:pt>
              </c:numCache>
            </c:numRef>
          </c:val>
        </c:ser>
        <c:dLbls>
          <c:showLegendKey val="0"/>
          <c:showVal val="0"/>
          <c:showCatName val="0"/>
          <c:showSerName val="0"/>
          <c:showPercent val="0"/>
          <c:showBubbleSize val="0"/>
          <c:showLeaderLines val="0"/>
        </c:dLbls>
        <c:firstSliceAng val="0"/>
        <c:holeSize val="90"/>
      </c:doughnutChart>
      <c:spPr>
        <a:noFill/>
        <a:ln>
          <a:noFill/>
        </a:ln>
        <a:effectLst/>
      </c:spPr>
    </c:plotArea>
    <c:plotVisOnly val="1"/>
    <c:dispBlanksAs val="gap"/>
    <c:showDLblsOverMax val="0"/>
  </c:chart>
  <c:spPr>
    <a:solidFill>
      <a:schemeClr val="tx2"/>
    </a:solidFill>
    <a:ln>
      <a:noFill/>
    </a:ln>
    <a:effectLst/>
  </c:spPr>
  <c:txPr>
    <a:bodyPr/>
    <a:lstStyle/>
    <a:p>
      <a:pPr>
        <a:defRPr/>
      </a:pPr>
      <a:endParaRPr lang="en-US"/>
    </a:p>
  </c:txPr>
  <c:externalData r:id="rId1">
    <c:autoUpdate val="0"/>
  </c:externalData>
  <c:userShapes r:id="rId2"/>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3.9974109824932283E-2"/>
          <c:y val="2.578124841404722E-2"/>
          <c:w val="0.92005178035013546"/>
          <c:h val="0.55070555175285729"/>
        </c:manualLayout>
      </c:layout>
      <c:barChart>
        <c:barDir val="col"/>
        <c:grouping val="clustered"/>
        <c:varyColors val="0"/>
        <c:ser>
          <c:idx val="0"/>
          <c:order val="0"/>
          <c:tx>
            <c:strRef>
              <c:f>Sheet1!$B$1</c:f>
              <c:strCache>
                <c:ptCount val="1"/>
                <c:pt idx="0">
                  <c:v>2014</c:v>
                </c:pt>
              </c:strCache>
            </c:strRef>
          </c:tx>
          <c:spPr>
            <a:solidFill>
              <a:schemeClr val="accent1"/>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53F82041-25B4-4F8D-8631-E111D1D47078}" type="VALUE">
                      <a:rPr lang="en-US" sz="1200">
                        <a:solidFill>
                          <a:schemeClr val="tx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0055A2"/>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srgbClr val="0055A2"/>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0"/>
              </c:ext>
            </c:extLst>
          </c:dLbls>
          <c:cat>
            <c:strRef>
              <c:f>Sheet1!$A$2</c:f>
              <c:strCache>
                <c:ptCount val="1"/>
                <c:pt idx="0">
                  <c:v>Assets 250,000</c:v>
                </c:pt>
              </c:strCache>
            </c:strRef>
          </c:cat>
          <c:val>
            <c:numRef>
              <c:f>Sheet1!$B$2</c:f>
              <c:numCache>
                <c:formatCode>General</c:formatCode>
                <c:ptCount val="1"/>
                <c:pt idx="0">
                  <c:v>0.64</c:v>
                </c:pt>
              </c:numCache>
            </c:numRef>
          </c:val>
        </c:ser>
        <c:ser>
          <c:idx val="1"/>
          <c:order val="1"/>
          <c:tx>
            <c:strRef>
              <c:f>Sheet1!$C$1</c:f>
              <c:strCache>
                <c:ptCount val="1"/>
                <c:pt idx="0">
                  <c:v>2015</c:v>
                </c:pt>
              </c:strCache>
            </c:strRef>
          </c:tx>
          <c:spPr>
            <a:solidFill>
              <a:schemeClr val="accent2"/>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fld id="{14F705A0-E823-489B-B8F5-62BCC279C85A}" type="VALUE">
                      <a:rPr lang="en-US" sz="1200">
                        <a:solidFill>
                          <a:schemeClr val="accent2"/>
                        </a:solidFill>
                        <a:latin typeface="SJSU Spartan Bold" panose="02000000000000000000" pitchFamily="2" charset="0"/>
                      </a:rPr>
                      <a:pPr>
                        <a:defRPr sz="1800"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srgbClr val="E5A823"/>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solidFill>
                <a:prstClr val="white"/>
              </a:solidFill>
              <a:ln>
                <a:solidFill>
                  <a:prstClr val="black">
                    <a:lumMod val="25000"/>
                    <a:lumOff val="75000"/>
                  </a:prstClr>
                </a:solidFill>
              </a:ln>
              <a:effectLst/>
            </c:spPr>
            <c:txPr>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Sheet1!$C$2</c:f>
              <c:numCache>
                <c:formatCode>General</c:formatCode>
                <c:ptCount val="1"/>
                <c:pt idx="0">
                  <c:v>0.77</c:v>
                </c:pt>
              </c:numCache>
            </c:numRef>
          </c:val>
        </c:ser>
        <c:ser>
          <c:idx val="2"/>
          <c:order val="2"/>
          <c:tx>
            <c:strRef>
              <c:f>Sheet1!$D$1</c:f>
              <c:strCache>
                <c:ptCount val="1"/>
                <c:pt idx="0">
                  <c:v>2016</c:v>
                </c:pt>
              </c:strCache>
            </c:strRef>
          </c:tx>
          <c:spPr>
            <a:solidFill>
              <a:schemeClr val="accent3"/>
            </a:solidFill>
            <a:ln>
              <a:noFill/>
            </a:ln>
            <a:effectLst/>
          </c:spPr>
          <c:invertIfNegative val="0"/>
          <c:dLbls>
            <c:dLbl>
              <c:idx val="0"/>
              <c:tx>
                <c:rich>
                  <a:bodyPr rot="0" spcFirstLastPara="1" vertOverflow="clip" horzOverflow="clip" vert="horz" wrap="square" lIns="36576" tIns="18288" rIns="36576" bIns="18288" anchor="ctr" anchorCtr="1">
                    <a:spAutoFit/>
                  </a:bodyPr>
                  <a:lstStyle/>
                  <a:p>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fld id="{DC79D22A-362C-4D1C-9704-7E20461E351C}" type="VALUE">
                      <a:rPr lang="en-US" sz="1200">
                        <a:ln>
                          <a:noFill/>
                        </a:ln>
                        <a:solidFill>
                          <a:schemeClr val="bg2"/>
                        </a:solidFill>
                        <a:latin typeface="SJSU Spartan Bold" panose="02000000000000000000" pitchFamily="2" charset="0"/>
                      </a:rPr>
                      <a:pPr>
                        <a:defRPr sz="1197" b="0" i="0" u="none" strike="noStrike" kern="1200" baseline="0">
                          <a:solidFill>
                            <a:schemeClr val="dk1">
                              <a:lumMod val="65000"/>
                              <a:lumOff val="35000"/>
                            </a:schemeClr>
                          </a:solidFill>
                          <a:latin typeface="SJSU Spartan Bold" panose="02000000000000000000" pitchFamily="2" charset="0"/>
                          <a:ea typeface="+mn-ea"/>
                          <a:cs typeface="+mn-cs"/>
                        </a:defRPr>
                      </a:pPr>
                      <a:t>[VALUE]</a:t>
                    </a:fld>
                    <a:endParaRPr lang="en-US"/>
                  </a:p>
                </c:rich>
              </c:tx>
              <c:numFmt formatCode="0%" sourceLinked="0"/>
              <c:spPr>
                <a:solidFill>
                  <a:prstClr val="white"/>
                </a:solidFill>
                <a:ln>
                  <a:solidFill>
                    <a:prstClr val="black">
                      <a:lumMod val="25000"/>
                      <a:lumOff val="75000"/>
                    </a:prstClr>
                  </a:solidFill>
                </a:ln>
                <a:effectLst/>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SJSU Spartan Bold" panose="02000000000000000000" pitchFamily="2" charset="0"/>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Assets 250,000</c:v>
                </c:pt>
              </c:strCache>
            </c:strRef>
          </c:cat>
          <c:val>
            <c:numRef>
              <c:f>Sheet1!$D$2</c:f>
              <c:numCache>
                <c:formatCode>General</c:formatCode>
                <c:ptCount val="1"/>
                <c:pt idx="0">
                  <c:v>0.4</c:v>
                </c:pt>
              </c:numCache>
            </c:numRef>
          </c:val>
        </c:ser>
        <c:dLbls>
          <c:dLblPos val="outEnd"/>
          <c:showLegendKey val="0"/>
          <c:showVal val="1"/>
          <c:showCatName val="0"/>
          <c:showSerName val="0"/>
          <c:showPercent val="0"/>
          <c:showBubbleSize val="0"/>
        </c:dLbls>
        <c:gapWidth val="0"/>
        <c:axId val="179709952"/>
        <c:axId val="179695552"/>
      </c:barChart>
      <c:catAx>
        <c:axId val="179709952"/>
        <c:scaling>
          <c:orientation val="minMax"/>
        </c:scaling>
        <c:delete val="1"/>
        <c:axPos val="b"/>
        <c:numFmt formatCode="General" sourceLinked="1"/>
        <c:majorTickMark val="none"/>
        <c:minorTickMark val="none"/>
        <c:tickLblPos val="nextTo"/>
        <c:crossAx val="179695552"/>
        <c:crosses val="autoZero"/>
        <c:auto val="1"/>
        <c:lblAlgn val="ctr"/>
        <c:lblOffset val="100"/>
        <c:noMultiLvlLbl val="0"/>
      </c:catAx>
      <c:valAx>
        <c:axId val="179695552"/>
        <c:scaling>
          <c:orientation val="minMax"/>
          <c:max val="1"/>
          <c:min val="0"/>
        </c:scaling>
        <c:delete val="1"/>
        <c:axPos val="l"/>
        <c:numFmt formatCode="General" sourceLinked="1"/>
        <c:majorTickMark val="none"/>
        <c:minorTickMark val="none"/>
        <c:tickLblPos val="nextTo"/>
        <c:crossAx val="179709952"/>
        <c:crosses val="autoZero"/>
        <c:crossBetween val="between"/>
      </c:valAx>
      <c:spPr>
        <a:noFill/>
        <a:ln>
          <a:noFill/>
        </a:ln>
        <a:effectLst/>
      </c:spPr>
    </c:plotArea>
    <c:legend>
      <c:legendPos val="b"/>
      <c:layout>
        <c:manualLayout>
          <c:xMode val="edge"/>
          <c:yMode val="edge"/>
          <c:x val="7.3577037972344536E-2"/>
          <c:y val="0.59813142235904149"/>
          <c:w val="0.89004506585363352"/>
          <c:h val="0.11827484508643915"/>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SJSU Spartan Bold" panose="02000000000000000000"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1">
    <c:autoUpdate val="0"/>
  </c:externalData>
  <c:userShapes r:id="rId2"/>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 id </a:t>
          </a:r>
          <a:r>
            <a:rPr lang="en-US" sz="1200" dirty="0" err="1" smtClean="0">
              <a:latin typeface="Helvetica Neue" panose="020B0604020202020204" pitchFamily="34" charset="0"/>
            </a:rPr>
            <a:t>lacinia</a:t>
          </a:r>
          <a:r>
            <a:rPr lang="en-US" sz="120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userShapes>
</file>

<file path=ppt/drawings/drawing10.xml><?xml version="1.0" encoding="utf-8"?>
<c:userShapes xmlns:c="http://schemas.openxmlformats.org/drawingml/2006/chart">
  <cdr:relSizeAnchor xmlns:cdr="http://schemas.openxmlformats.org/drawingml/2006/chartDrawing">
    <cdr:from>
      <cdr:x>0.04595</cdr:x>
      <cdr:y>0.7115</cdr:y>
    </cdr:from>
    <cdr:to>
      <cdr:x>0.95203</cdr:x>
      <cdr:y>0.77112</cdr:y>
    </cdr:to>
    <cdr:sp macro="" textlink="">
      <cdr:nvSpPr>
        <cdr:cNvPr id="2" name="TextBox 1"/>
        <cdr:cNvSpPr txBox="1"/>
      </cdr:nvSpPr>
      <cdr:spPr>
        <a:xfrm xmlns:a="http://schemas.openxmlformats.org/drawingml/2006/main">
          <a:off x="110948" y="3736126"/>
          <a:ext cx="2187757" cy="313052"/>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0.04595</cdr:x>
      <cdr:y>0.80328</cdr:y>
    </cdr:from>
    <cdr:to>
      <cdr:x>0.9465</cdr:x>
      <cdr:y>1</cdr:y>
    </cdr:to>
    <cdr:sp macro="" textlink="">
      <cdr:nvSpPr>
        <cdr:cNvPr id="3" name="Rectangle 2"/>
        <cdr:cNvSpPr/>
      </cdr:nvSpPr>
      <cdr:spPr>
        <a:xfrm xmlns:a="http://schemas.openxmlformats.org/drawingml/2006/main">
          <a:off x="133427" y="4218067"/>
          <a:ext cx="2614863" cy="1032988"/>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adipiscing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11.xml><?xml version="1.0" encoding="utf-8"?>
<c:userShapes xmlns:c="http://schemas.openxmlformats.org/drawingml/2006/chart">
  <cdr:relSizeAnchor xmlns:cdr="http://schemas.openxmlformats.org/drawingml/2006/chartDrawing">
    <cdr:from>
      <cdr:x>0.04462</cdr:x>
      <cdr:y>0.7115</cdr:y>
    </cdr:from>
    <cdr:to>
      <cdr:x>0.9565</cdr:x>
      <cdr:y>0.77112</cdr:y>
    </cdr:to>
    <cdr:sp macro="" textlink="">
      <cdr:nvSpPr>
        <cdr:cNvPr id="2" name="TextBox 1"/>
        <cdr:cNvSpPr txBox="1"/>
      </cdr:nvSpPr>
      <cdr:spPr>
        <a:xfrm xmlns:a="http://schemas.openxmlformats.org/drawingml/2006/main">
          <a:off x="184273" y="3736125"/>
          <a:ext cx="3765905" cy="313053"/>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0.04171</cdr:x>
      <cdr:y>0.80328</cdr:y>
    </cdr:from>
    <cdr:to>
      <cdr:x>0.95067</cdr:x>
      <cdr:y>1</cdr:y>
    </cdr:to>
    <cdr:sp macro="" textlink="">
      <cdr:nvSpPr>
        <cdr:cNvPr id="3" name="Rectangle 2"/>
        <cdr:cNvSpPr/>
      </cdr:nvSpPr>
      <cdr:spPr>
        <a:xfrm xmlns:a="http://schemas.openxmlformats.org/drawingml/2006/main">
          <a:off x="229681" y="4352707"/>
          <a:ext cx="5005136" cy="106596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adipiscing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adipiacing</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elit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Aliquam</a:t>
          </a:r>
          <a:r>
            <a:rPr lang="en-US" sz="1100" baseline="0" dirty="0" smtClean="0">
              <a:solidFill>
                <a:schemeClr val="tx1"/>
              </a:solidFill>
              <a:latin typeface="SJSU Spartan Regular" panose="02000000000000000000" pitchFamily="2" charset="0"/>
            </a:rPr>
            <a:t> non </a:t>
          </a:r>
          <a:r>
            <a:rPr lang="en-US" sz="1100" baseline="0" dirty="0" err="1" smtClean="0">
              <a:solidFill>
                <a:schemeClr val="tx1"/>
              </a:solidFill>
              <a:latin typeface="SJSU Spartan Regular" panose="02000000000000000000" pitchFamily="2" charset="0"/>
            </a:rPr>
            <a:t>sem</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mauria</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noborust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jaobroaibi</a:t>
          </a:r>
          <a:r>
            <a:rPr lang="en-US" sz="1100" baseline="0" dirty="0" smtClean="0">
              <a:solidFill>
                <a:schemeClr val="tx1"/>
              </a:solidFill>
              <a:latin typeface="SJSU Spartan Regular" panose="02000000000000000000" pitchFamily="2" charset="0"/>
            </a:rPr>
            <a:t>.</a:t>
          </a:r>
          <a:endParaRPr lang="en-US" sz="1100" dirty="0">
            <a:solidFill>
              <a:schemeClr val="tx1"/>
            </a:solidFill>
            <a:latin typeface="SJSU Spartan Regular" panose="02000000000000000000" pitchFamily="2" charset="0"/>
          </a:endParaRPr>
        </a:p>
      </cdr:txBody>
    </cdr:sp>
  </cdr:relSizeAnchor>
</c:userShapes>
</file>

<file path=ppt/drawings/drawing2.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 id </a:t>
          </a:r>
          <a:r>
            <a:rPr lang="en-US" sz="1200" dirty="0" err="1" smtClean="0">
              <a:latin typeface="Helvetica Neue" panose="020B0604020202020204" pitchFamily="34" charset="0"/>
            </a:rPr>
            <a:t>lacinia</a:t>
          </a:r>
          <a:r>
            <a:rPr lang="en-US" sz="120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3.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latin typeface="Helvetica Neue" panose="020B0604020202020204" pitchFamily="34" charset="0"/>
            </a:rPr>
            <a:t>Lorem ipsum dolor sit </a:t>
          </a:r>
          <a:r>
            <a:rPr lang="en-US" sz="1200" dirty="0" err="1" smtClean="0">
              <a:latin typeface="Helvetica Neue" panose="020B0604020202020204" pitchFamily="34" charset="0"/>
            </a:rPr>
            <a:t>amet</a:t>
          </a:r>
          <a:r>
            <a:rPr lang="en-US" sz="1200" dirty="0" smtClean="0">
              <a:latin typeface="Helvetica Neue" panose="020B0604020202020204" pitchFamily="34" charset="0"/>
            </a:rPr>
            <a:t>, </a:t>
          </a:r>
          <a:r>
            <a:rPr lang="en-US" sz="1200" dirty="0" err="1" smtClean="0">
              <a:latin typeface="Helvetica Neue" panose="020B0604020202020204" pitchFamily="34" charset="0"/>
            </a:rPr>
            <a:t>consectetur</a:t>
          </a:r>
          <a:r>
            <a:rPr lang="en-US" sz="1200" dirty="0" smtClean="0">
              <a:latin typeface="Helvetica Neue" panose="020B0604020202020204" pitchFamily="34" charset="0"/>
            </a:rPr>
            <a:t> </a:t>
          </a:r>
          <a:r>
            <a:rPr lang="en-US" sz="1200" dirty="0" err="1" smtClean="0">
              <a:latin typeface="Helvetica Neue" panose="020B0604020202020204" pitchFamily="34" charset="0"/>
            </a:rPr>
            <a:t>adipiscing</a:t>
          </a:r>
          <a:r>
            <a:rPr lang="en-US" sz="1200" dirty="0" smtClean="0">
              <a:latin typeface="Helvetica Neue" panose="020B0604020202020204" pitchFamily="34" charset="0"/>
            </a:rPr>
            <a:t> </a:t>
          </a:r>
          <a:r>
            <a:rPr lang="en-US" sz="1200" dirty="0" err="1" smtClean="0">
              <a:latin typeface="Helvetica Neue" panose="020B0604020202020204" pitchFamily="34" charset="0"/>
            </a:rPr>
            <a:t>elit</a:t>
          </a:r>
          <a:r>
            <a:rPr lang="en-US" sz="1200" dirty="0" smtClean="0">
              <a:latin typeface="Helvetica Neue" panose="020B0604020202020204" pitchFamily="34" charset="0"/>
            </a:rPr>
            <a:t>. Nam ac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turpis</a:t>
          </a:r>
          <a:r>
            <a:rPr lang="en-US" sz="1200" dirty="0" smtClean="0">
              <a:latin typeface="Helvetica Neue" panose="020B0604020202020204" pitchFamily="34" charset="0"/>
            </a:rPr>
            <a:t>. </a:t>
          </a:r>
          <a:r>
            <a:rPr lang="en-US" sz="1200" dirty="0" err="1" smtClean="0">
              <a:latin typeface="Helvetica Neue" panose="020B0604020202020204" pitchFamily="34" charset="0"/>
            </a:rPr>
            <a:t>Ut</a:t>
          </a:r>
          <a:r>
            <a:rPr lang="en-US" sz="1200" dirty="0" smtClean="0">
              <a:latin typeface="Helvetica Neue" panose="020B0604020202020204" pitchFamily="34" charset="0"/>
            </a:rPr>
            <a:t> dui </a:t>
          </a:r>
          <a:r>
            <a:rPr lang="en-US" sz="1200" dirty="0" err="1" smtClean="0">
              <a:latin typeface="Helvetica Neue" panose="020B0604020202020204" pitchFamily="34" charset="0"/>
            </a:rPr>
            <a:t>urna</a:t>
          </a:r>
          <a:r>
            <a:rPr lang="en-US" sz="1200" dirty="0" smtClean="0">
              <a:latin typeface="Helvetica Neue" panose="020B0604020202020204" pitchFamily="34" charset="0"/>
            </a:rPr>
            <a:t>, </a:t>
          </a:r>
          <a:r>
            <a:rPr lang="en-US" sz="1200" dirty="0" err="1" smtClean="0">
              <a:latin typeface="Helvetica Neue" panose="020B0604020202020204" pitchFamily="34" charset="0"/>
            </a:rPr>
            <a:t>tincidunt</a:t>
          </a:r>
          <a:r>
            <a:rPr lang="en-US" sz="1200" dirty="0" smtClean="0">
              <a:latin typeface="Helvetica Neue" panose="020B0604020202020204" pitchFamily="34" charset="0"/>
            </a:rPr>
            <a:t> </a:t>
          </a:r>
          <a:r>
            <a:rPr lang="en-US" sz="1200" dirty="0" err="1" smtClean="0">
              <a:latin typeface="Helvetica Neue" panose="020B0604020202020204" pitchFamily="34" charset="0"/>
            </a:rPr>
            <a:t>quis</a:t>
          </a:r>
          <a:r>
            <a:rPr lang="en-US" sz="1200" dirty="0" smtClean="0">
              <a:latin typeface="Helvetica Neue" panose="020B0604020202020204" pitchFamily="34" charset="0"/>
            </a:rPr>
            <a:t> </a:t>
          </a:r>
          <a:r>
            <a:rPr lang="en-US" sz="1200" dirty="0" err="1" smtClean="0">
              <a:latin typeface="Helvetica Neue" panose="020B0604020202020204" pitchFamily="34" charset="0"/>
            </a:rPr>
            <a:t>mauris</a:t>
          </a:r>
          <a:r>
            <a:rPr lang="en-US" sz="1200" dirty="0" smtClean="0">
              <a:latin typeface="Helvetica Neue" panose="020B0604020202020204" pitchFamily="34" charset="0"/>
            </a:rPr>
            <a:t> id,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egestas</a:t>
          </a:r>
          <a:r>
            <a:rPr lang="en-US" sz="1200" dirty="0" smtClean="0">
              <a:latin typeface="Helvetica Neue" panose="020B0604020202020204" pitchFamily="34" charset="0"/>
            </a:rPr>
            <a:t> </a:t>
          </a:r>
          <a:r>
            <a:rPr lang="en-US" sz="1200" dirty="0" err="1" smtClean="0">
              <a:latin typeface="Helvetica Neue" panose="020B0604020202020204" pitchFamily="34" charset="0"/>
            </a:rPr>
            <a:t>tellus</a:t>
          </a:r>
          <a:r>
            <a:rPr lang="en-US" sz="1200" dirty="0" smtClean="0">
              <a:latin typeface="Helvetica Neue" panose="020B0604020202020204" pitchFamily="34" charset="0"/>
            </a:rPr>
            <a:t>. </a:t>
          </a:r>
          <a:r>
            <a:rPr lang="en-US" sz="1200" dirty="0" err="1" smtClean="0">
              <a:latin typeface="Helvetica Neue" panose="020B0604020202020204" pitchFamily="34" charset="0"/>
            </a:rPr>
            <a:t>Nulla</a:t>
          </a:r>
          <a:r>
            <a:rPr lang="en-US" sz="1200" dirty="0" smtClean="0">
              <a:latin typeface="Helvetica Neue" panose="020B0604020202020204" pitchFamily="34" charset="0"/>
            </a:rPr>
            <a:t> </a:t>
          </a:r>
          <a:r>
            <a:rPr lang="en-US" sz="1200" dirty="0" err="1" smtClean="0">
              <a:latin typeface="Helvetica Neue" panose="020B0604020202020204" pitchFamily="34" charset="0"/>
            </a:rPr>
            <a:t>facilisi</a:t>
          </a:r>
          <a:r>
            <a:rPr lang="en-US" sz="1200" dirty="0" smtClean="0">
              <a:latin typeface="Helvetica Neue" panose="020B0604020202020204" pitchFamily="34" charset="0"/>
            </a:rPr>
            <a:t>. Dui</a:t>
          </a:r>
          <a:r>
            <a:rPr lang="en-US" sz="1200" baseline="0" dirty="0" smtClean="0">
              <a:latin typeface="Helvetica Neue" panose="020B0604020202020204" pitchFamily="34" charset="0"/>
            </a:rPr>
            <a:t> id </a:t>
          </a:r>
          <a:r>
            <a:rPr lang="en-US" sz="1200" baseline="0" dirty="0" err="1" smtClean="0">
              <a:latin typeface="Helvetica Neue" panose="020B0604020202020204" pitchFamily="34" charset="0"/>
            </a:rPr>
            <a:t>lacinia</a:t>
          </a:r>
          <a:r>
            <a:rPr lang="en-US" sz="1200" baseline="0" dirty="0" smtClean="0">
              <a:latin typeface="Helvetica Neue" panose="020B0604020202020204" pitchFamily="34" charset="0"/>
            </a:rPr>
            <a:t> vel.</a:t>
          </a:r>
          <a:endParaRPr lang="en-US" sz="1200" dirty="0">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bg1"/>
              </a:solidFill>
              <a:latin typeface="Helvetica Neue" panose="020B0604020202020204" pitchFamily="34" charset="0"/>
            </a:rPr>
            <a:t>Click</a:t>
          </a:r>
          <a:r>
            <a:rPr lang="en-US" sz="1000" baseline="0" dirty="0" smtClean="0">
              <a:solidFill>
                <a:schemeClr val="bg1"/>
              </a:solidFill>
              <a:latin typeface="Helvetica Neue" panose="020B0604020202020204" pitchFamily="34" charset="0"/>
            </a:rPr>
            <a:t> here to enter descriptive text</a:t>
          </a:r>
          <a:endParaRPr lang="en-US" sz="1000" dirty="0">
            <a:solidFill>
              <a:schemeClr val="bg1"/>
            </a:solidFill>
            <a:latin typeface="Helvetica Neue" panose="020B0604020202020204" pitchFamily="34" charset="0"/>
          </a:endParaRPr>
        </a:p>
      </cdr:txBody>
    </cdr:sp>
  </cdr:relSizeAnchor>
</c:userShapes>
</file>

<file path=ppt/drawings/drawing4.xml><?xml version="1.0" encoding="utf-8"?>
<c:userShapes xmlns:c="http://schemas.openxmlformats.org/drawingml/2006/chart">
  <cdr:relSizeAnchor xmlns:cdr="http://schemas.openxmlformats.org/drawingml/2006/chartDrawing">
    <cdr:from>
      <cdr:x>0.31977</cdr:x>
      <cdr:y>0.35304</cdr:y>
    </cdr:from>
    <cdr:to>
      <cdr:x>0.69834</cdr:x>
      <cdr:y>0.46049</cdr:y>
    </cdr:to>
    <cdr:sp macro="" textlink="">
      <cdr:nvSpPr>
        <cdr:cNvPr id="2" name="Rectangle 1"/>
        <cdr:cNvSpPr/>
      </cdr:nvSpPr>
      <cdr:spPr>
        <a:xfrm xmlns:a="http://schemas.openxmlformats.org/drawingml/2006/main">
          <a:off x="921052" y="1913006"/>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 id </a:t>
          </a:r>
          <a:r>
            <a:rPr lang="en-US" sz="1200" dirty="0" err="1" smtClean="0">
              <a:solidFill>
                <a:schemeClr val="tx1"/>
              </a:solidFill>
              <a:latin typeface="Helvetica Neue" panose="020B0604020202020204" pitchFamily="34" charset="0"/>
            </a:rPr>
            <a:t>lacinia</a:t>
          </a:r>
          <a:r>
            <a:rPr lang="en-US" sz="120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userShapes>
</file>

<file path=ppt/drawings/drawing5.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 id </a:t>
          </a:r>
          <a:r>
            <a:rPr lang="en-US" sz="1200" dirty="0" err="1" smtClean="0">
              <a:solidFill>
                <a:schemeClr val="tx1"/>
              </a:solidFill>
              <a:latin typeface="Helvetica Neue" panose="020B0604020202020204" pitchFamily="34" charset="0"/>
            </a:rPr>
            <a:t>lacinia</a:t>
          </a:r>
          <a:r>
            <a:rPr lang="en-US" sz="120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dr:relSizeAnchor xmlns:cdr="http://schemas.openxmlformats.org/drawingml/2006/chartDrawing">
    <cdr:from>
      <cdr:x>0.31071</cdr:x>
      <cdr:y>0.36466</cdr:y>
    </cdr:from>
    <cdr:to>
      <cdr:x>0.68928</cdr:x>
      <cdr:y>0.47212</cdr:y>
    </cdr:to>
    <cdr:sp macro="" textlink="">
      <cdr:nvSpPr>
        <cdr:cNvPr id="5" name="Rectangle 4"/>
        <cdr:cNvSpPr/>
      </cdr:nvSpPr>
      <cdr:spPr>
        <a:xfrm xmlns:a="http://schemas.openxmlformats.org/drawingml/2006/main">
          <a:off x="894969" y="1975998"/>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6.xml><?xml version="1.0" encoding="utf-8"?>
<c:userShapes xmlns:c="http://schemas.openxmlformats.org/drawingml/2006/chart">
  <cdr:relSizeAnchor xmlns:cdr="http://schemas.openxmlformats.org/drawingml/2006/chartDrawing">
    <cdr:from>
      <cdr:x>0.07447</cdr:x>
      <cdr:y>0.64144</cdr:y>
    </cdr:from>
    <cdr:to>
      <cdr:x>0.92553</cdr:x>
      <cdr:y>0.96118</cdr:y>
    </cdr:to>
    <cdr:sp macro="" textlink="">
      <cdr:nvSpPr>
        <cdr:cNvPr id="3" name="Rectangle 2"/>
        <cdr:cNvSpPr/>
      </cdr:nvSpPr>
      <cdr:spPr>
        <a:xfrm xmlns:a="http://schemas.openxmlformats.org/drawingml/2006/main">
          <a:off x="311612" y="3475758"/>
          <a:ext cx="3561347" cy="1732548"/>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just">
            <a:lnSpc>
              <a:spcPct val="150000"/>
            </a:lnSpc>
          </a:pPr>
          <a:r>
            <a:rPr lang="en-US" sz="1200" dirty="0" smtClean="0">
              <a:solidFill>
                <a:schemeClr val="tx1"/>
              </a:solidFill>
              <a:latin typeface="Helvetica Neue" panose="020B0604020202020204" pitchFamily="34" charset="0"/>
            </a:rPr>
            <a:t>Lorem ipsum dolor sit </a:t>
          </a:r>
          <a:r>
            <a:rPr lang="en-US" sz="1200" dirty="0" err="1" smtClean="0">
              <a:solidFill>
                <a:schemeClr val="tx1"/>
              </a:solidFill>
              <a:latin typeface="Helvetica Neue" panose="020B0604020202020204" pitchFamily="34" charset="0"/>
            </a:rPr>
            <a:t>amet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consectetur</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adipiscing</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elit</a:t>
          </a:r>
          <a:r>
            <a:rPr lang="en-US" sz="1200" dirty="0" smtClean="0">
              <a:solidFill>
                <a:schemeClr val="tx1"/>
              </a:solidFill>
              <a:latin typeface="Helvetica Neue" panose="020B0604020202020204" pitchFamily="34" charset="0"/>
            </a:rPr>
            <a:t>. Nam ac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turpis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Ut</a:t>
          </a:r>
          <a:r>
            <a:rPr lang="en-US" sz="1200" dirty="0" smtClean="0">
              <a:solidFill>
                <a:schemeClr val="tx1"/>
              </a:solidFill>
              <a:latin typeface="Helvetica Neue" panose="020B0604020202020204" pitchFamily="34" charset="0"/>
            </a:rPr>
            <a:t> dui </a:t>
          </a:r>
          <a:r>
            <a:rPr lang="en-US" sz="1200" dirty="0" err="1" smtClean="0">
              <a:solidFill>
                <a:schemeClr val="tx1"/>
              </a:solidFill>
              <a:latin typeface="Helvetica Neue" panose="020B0604020202020204" pitchFamily="34" charset="0"/>
            </a:rPr>
            <a:t>urna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tincidunt</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quis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mauris</a:t>
          </a:r>
          <a:r>
            <a:rPr lang="en-US" sz="1200" dirty="0" smtClean="0">
              <a:solidFill>
                <a:schemeClr val="tx1"/>
              </a:solidFill>
              <a:latin typeface="Helvetica Neue" panose="020B0604020202020204" pitchFamily="34" charset="0"/>
            </a:rPr>
            <a:t> id,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egestas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tellus</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Nulla</a:t>
          </a:r>
          <a:r>
            <a:rPr lang="en-US" sz="1200" dirty="0" smtClean="0">
              <a:solidFill>
                <a:schemeClr val="tx1"/>
              </a:solidFill>
              <a:latin typeface="Helvetica Neue" panose="020B0604020202020204" pitchFamily="34" charset="0"/>
            </a:rPr>
            <a:t> </a:t>
          </a:r>
          <a:r>
            <a:rPr lang="en-US" sz="1200" dirty="0" err="1" smtClean="0">
              <a:solidFill>
                <a:schemeClr val="tx1"/>
              </a:solidFill>
              <a:latin typeface="Helvetica Neue" panose="020B0604020202020204" pitchFamily="34" charset="0"/>
            </a:rPr>
            <a:t>facilisi</a:t>
          </a:r>
          <a:r>
            <a:rPr lang="en-US" sz="1200" dirty="0" smtClean="0">
              <a:solidFill>
                <a:schemeClr val="tx1"/>
              </a:solidFill>
              <a:latin typeface="Helvetica Neue" panose="020B0604020202020204" pitchFamily="34" charset="0"/>
            </a:rPr>
            <a:t>. Dui</a:t>
          </a:r>
          <a:r>
            <a:rPr lang="en-US" sz="1200" baseline="0" dirty="0" smtClean="0">
              <a:solidFill>
                <a:schemeClr val="tx1"/>
              </a:solidFill>
              <a:latin typeface="Helvetica Neue" panose="020B0604020202020204" pitchFamily="34" charset="0"/>
            </a:rPr>
            <a:t> id </a:t>
          </a:r>
          <a:r>
            <a:rPr lang="en-US" sz="1200" baseline="0" dirty="0" err="1" smtClean="0">
              <a:solidFill>
                <a:schemeClr val="tx1"/>
              </a:solidFill>
              <a:latin typeface="Helvetica Neue" panose="020B0604020202020204" pitchFamily="34" charset="0"/>
            </a:rPr>
            <a:t>lacinia</a:t>
          </a:r>
          <a:r>
            <a:rPr lang="en-US" sz="1200" baseline="0" dirty="0" smtClean="0">
              <a:solidFill>
                <a:schemeClr val="tx1"/>
              </a:solidFill>
              <a:latin typeface="Helvetica Neue" panose="020B0604020202020204" pitchFamily="34" charset="0"/>
            </a:rPr>
            <a:t> vel.</a:t>
          </a:r>
          <a:endParaRPr lang="en-US" sz="1200" dirty="0">
            <a:solidFill>
              <a:schemeClr val="tx1"/>
            </a:solidFill>
            <a:latin typeface="Helvetica Neue" panose="020B0604020202020204" pitchFamily="34" charset="0"/>
          </a:endParaRPr>
        </a:p>
      </cdr:txBody>
    </cdr:sp>
  </cdr:relSizeAnchor>
  <cdr:relSizeAnchor xmlns:cdr="http://schemas.openxmlformats.org/drawingml/2006/chartDrawing">
    <cdr:from>
      <cdr:x>0.31071</cdr:x>
      <cdr:y>0.36954</cdr:y>
    </cdr:from>
    <cdr:to>
      <cdr:x>0.68929</cdr:x>
      <cdr:y>0.47699</cdr:y>
    </cdr:to>
    <cdr:sp macro="" textlink="">
      <cdr:nvSpPr>
        <cdr:cNvPr id="5" name="Rectangle 4"/>
        <cdr:cNvSpPr/>
      </cdr:nvSpPr>
      <cdr:spPr>
        <a:xfrm xmlns:a="http://schemas.openxmlformats.org/drawingml/2006/main">
          <a:off x="894970" y="2002414"/>
          <a:ext cx="1090419" cy="582260"/>
        </a:xfrm>
        <a:prstGeom xmlns:a="http://schemas.openxmlformats.org/drawingml/2006/main" prst="rect">
          <a:avLst/>
        </a:prstGeom>
        <a:solidFill xmlns:a="http://schemas.openxmlformats.org/drawingml/2006/main">
          <a:schemeClr val="accent2"/>
        </a:solidFill>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000" dirty="0" smtClean="0">
              <a:solidFill>
                <a:schemeClr val="tx1"/>
              </a:solidFill>
              <a:latin typeface="Helvetica Neue" panose="020B0604020202020204" pitchFamily="34" charset="0"/>
            </a:rPr>
            <a:t>Click</a:t>
          </a:r>
          <a:r>
            <a:rPr lang="en-US" sz="1000" baseline="0" dirty="0" smtClean="0">
              <a:solidFill>
                <a:schemeClr val="tx1"/>
              </a:solidFill>
              <a:latin typeface="Helvetica Neue" panose="020B0604020202020204" pitchFamily="34" charset="0"/>
            </a:rPr>
            <a:t> here to enter descriptive text</a:t>
          </a:r>
          <a:endParaRPr lang="en-US" sz="1000" dirty="0">
            <a:solidFill>
              <a:schemeClr val="tx1"/>
            </a:solidFill>
            <a:latin typeface="Helvetica Neue" panose="020B0604020202020204" pitchFamily="34" charset="0"/>
          </a:endParaRPr>
        </a:p>
      </cdr:txBody>
    </cdr:sp>
  </cdr:relSizeAnchor>
</c:userShapes>
</file>

<file path=ppt/drawings/drawing7.xml><?xml version="1.0" encoding="utf-8"?>
<c:userShapes xmlns:c="http://schemas.openxmlformats.org/drawingml/2006/chart">
  <cdr:relSizeAnchor xmlns:cdr="http://schemas.openxmlformats.org/drawingml/2006/chartDrawing">
    <cdr:from>
      <cdr:x>0.11581</cdr:x>
      <cdr:y>0.71522</cdr:y>
    </cdr:from>
    <cdr:to>
      <cdr:x>0.88419</cdr:x>
      <cdr:y>0.8695</cdr:y>
    </cdr:to>
    <cdr:sp macro="" textlink="">
      <cdr:nvSpPr>
        <cdr:cNvPr id="2" name="Rectangle 1"/>
        <cdr:cNvSpPr/>
      </cdr:nvSpPr>
      <cdr:spPr>
        <a:xfrm xmlns:a="http://schemas.openxmlformats.org/drawingml/2006/main">
          <a:off x="366301" y="3875539"/>
          <a:ext cx="2430349"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pPr algn="ctr"/>
          <a:r>
            <a:rPr lang="en-US" sz="1200" dirty="0" smtClean="0">
              <a:solidFill>
                <a:schemeClr val="bg1"/>
              </a:solidFill>
              <a:latin typeface="SJSU Spartan Regular" panose="02000000000000000000" pitchFamily="2" charset="0"/>
            </a:rPr>
            <a:t>Click</a:t>
          </a:r>
          <a:r>
            <a:rPr lang="en-US" sz="1200" baseline="0" dirty="0" smtClean="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8.xml><?xml version="1.0" encoding="utf-8"?>
<c:userShapes xmlns:c="http://schemas.openxmlformats.org/drawingml/2006/chart">
  <cdr:relSizeAnchor xmlns:cdr="http://schemas.openxmlformats.org/drawingml/2006/chartDrawing">
    <cdr:from>
      <cdr:x>0.1158</cdr:x>
      <cdr:y>0.71972</cdr:y>
    </cdr:from>
    <cdr:to>
      <cdr:x>0.8842</cdr:x>
      <cdr:y>0.874</cdr:y>
    </cdr:to>
    <cdr:sp macro="" textlink="">
      <cdr:nvSpPr>
        <cdr:cNvPr id="5" name="Rectangle 4"/>
        <cdr:cNvSpPr/>
      </cdr:nvSpPr>
      <cdr:spPr>
        <a:xfrm xmlns:a="http://schemas.openxmlformats.org/drawingml/2006/main">
          <a:off x="366286" y="3899923"/>
          <a:ext cx="2430384" cy="835992"/>
        </a:xfrm>
        <a:prstGeom xmlns:a="http://schemas.openxmlformats.org/drawingml/2006/main" prst="rect">
          <a:avLst/>
        </a:prstGeom>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r>
            <a:rPr lang="en-US" sz="1200" dirty="0" smtClean="0">
              <a:solidFill>
                <a:schemeClr val="bg1"/>
              </a:solidFill>
              <a:latin typeface="SJSU Spartan Regular" panose="02000000000000000000" pitchFamily="2" charset="0"/>
            </a:rPr>
            <a:t>Click</a:t>
          </a:r>
          <a:r>
            <a:rPr lang="en-US" sz="1200" baseline="0" dirty="0" smtClean="0">
              <a:solidFill>
                <a:schemeClr val="bg1"/>
              </a:solidFill>
              <a:latin typeface="SJSU Spartan Regular" panose="02000000000000000000" pitchFamily="2" charset="0"/>
            </a:rPr>
            <a:t> here to enter descriptive text about the chart</a:t>
          </a:r>
          <a:endParaRPr lang="en-US" sz="1200" dirty="0">
            <a:solidFill>
              <a:schemeClr val="bg1"/>
            </a:solidFill>
            <a:latin typeface="SJSU Spartan Regular" panose="02000000000000000000" pitchFamily="2" charset="0"/>
          </a:endParaRPr>
        </a:p>
      </cdr:txBody>
    </cdr:sp>
  </cdr:relSizeAnchor>
</c:userShapes>
</file>

<file path=ppt/drawings/drawing9.xml><?xml version="1.0" encoding="utf-8"?>
<c:userShapes xmlns:c="http://schemas.openxmlformats.org/drawingml/2006/chart">
  <cdr:relSizeAnchor xmlns:cdr="http://schemas.openxmlformats.org/drawingml/2006/chartDrawing">
    <cdr:from>
      <cdr:x>0.05082</cdr:x>
      <cdr:y>0.7115</cdr:y>
    </cdr:from>
    <cdr:to>
      <cdr:x>0.94774</cdr:x>
      <cdr:y>0.7688</cdr:y>
    </cdr:to>
    <cdr:sp macro="" textlink="">
      <cdr:nvSpPr>
        <cdr:cNvPr id="2" name="TextBox 1"/>
        <cdr:cNvSpPr txBox="1"/>
      </cdr:nvSpPr>
      <cdr:spPr>
        <a:xfrm xmlns:a="http://schemas.openxmlformats.org/drawingml/2006/main">
          <a:off x="89543" y="3736126"/>
          <a:ext cx="1580316" cy="300860"/>
        </a:xfrm>
        <a:prstGeom xmlns:a="http://schemas.openxmlformats.org/drawingml/2006/main" prst="rect">
          <a:avLst/>
        </a:prstGeom>
        <a:ln xmlns:a="http://schemas.openxmlformats.org/drawingml/2006/main" w="38100">
          <a:solidFill>
            <a:schemeClr val="tx1"/>
          </a:solidFill>
        </a:ln>
      </cdr:spPr>
      <cdr:txBody>
        <a:bodyPr xmlns:a="http://schemas.openxmlformats.org/drawingml/2006/main" vertOverflow="clip" wrap="square" rtlCol="0"/>
        <a:lstStyle xmlns:a="http://schemas.openxmlformats.org/drawingml/2006/main"/>
        <a:p xmlns:a="http://schemas.openxmlformats.org/drawingml/2006/main">
          <a:pPr algn="ctr"/>
          <a:r>
            <a:rPr lang="en-US" sz="1400" dirty="0" smtClean="0">
              <a:solidFill>
                <a:schemeClr val="tx2"/>
              </a:solidFill>
              <a:latin typeface="SJSU Spartan Bold" panose="02000000000000000000" pitchFamily="2" charset="0"/>
            </a:rPr>
            <a:t>Assets 250,000</a:t>
          </a:r>
          <a:endParaRPr lang="en-US" sz="1400" dirty="0">
            <a:solidFill>
              <a:schemeClr val="tx2"/>
            </a:solidFill>
            <a:latin typeface="SJSU Spartan Bold" panose="02000000000000000000" pitchFamily="2" charset="0"/>
          </a:endParaRPr>
        </a:p>
      </cdr:txBody>
    </cdr:sp>
  </cdr:relSizeAnchor>
  <cdr:relSizeAnchor xmlns:cdr="http://schemas.openxmlformats.org/drawingml/2006/chartDrawing">
    <cdr:from>
      <cdr:x>0.05082</cdr:x>
      <cdr:y>0.80328</cdr:y>
    </cdr:from>
    <cdr:to>
      <cdr:x>1</cdr:x>
      <cdr:y>1</cdr:y>
    </cdr:to>
    <cdr:sp macro="" textlink="">
      <cdr:nvSpPr>
        <cdr:cNvPr id="3" name="Rectangle 2"/>
        <cdr:cNvSpPr/>
      </cdr:nvSpPr>
      <cdr:spPr>
        <a:xfrm xmlns:a="http://schemas.openxmlformats.org/drawingml/2006/main">
          <a:off x="119400" y="4218058"/>
          <a:ext cx="2229854" cy="1032997"/>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r>
            <a:rPr lang="en-US" sz="1100" dirty="0" smtClean="0">
              <a:solidFill>
                <a:schemeClr val="tx1"/>
              </a:solidFill>
              <a:latin typeface="SJSU Spartan Regular" panose="02000000000000000000" pitchFamily="2" charset="0"/>
            </a:rPr>
            <a:t>Lorem</a:t>
          </a:r>
          <a:r>
            <a:rPr lang="en-US" sz="1100" baseline="0" dirty="0" smtClean="0">
              <a:solidFill>
                <a:schemeClr val="tx1"/>
              </a:solidFill>
              <a:latin typeface="SJSU Spartan Regular" panose="02000000000000000000" pitchFamily="2" charset="0"/>
            </a:rPr>
            <a:t> ipsum dolor sit </a:t>
          </a:r>
          <a:r>
            <a:rPr lang="en-US" sz="1100" baseline="0" dirty="0" err="1" smtClean="0">
              <a:solidFill>
                <a:schemeClr val="tx1"/>
              </a:solidFill>
              <a:latin typeface="SJSU Spartan Regular" panose="02000000000000000000" pitchFamily="2" charset="0"/>
            </a:rPr>
            <a:t>amet</a:t>
          </a:r>
          <a:r>
            <a:rPr lang="en-US" sz="1100" baseline="0" dirty="0" smtClean="0">
              <a:solidFill>
                <a:schemeClr val="tx1"/>
              </a:solidFill>
              <a:latin typeface="SJSU Spartan Regular" panose="02000000000000000000" pitchFamily="2" charset="0"/>
            </a:rPr>
            <a:t>, </a:t>
          </a:r>
          <a:r>
            <a:rPr lang="en-US" sz="1100" baseline="0" dirty="0" err="1" smtClean="0">
              <a:solidFill>
                <a:schemeClr val="tx1"/>
              </a:solidFill>
              <a:latin typeface="SJSU Spartan Regular" panose="02000000000000000000" pitchFamily="2" charset="0"/>
            </a:rPr>
            <a:t>conectetur</a:t>
          </a:r>
          <a:endParaRPr lang="en-US" sz="1100" dirty="0">
            <a:solidFill>
              <a:schemeClr val="tx1"/>
            </a:solidFill>
            <a:latin typeface="SJSU Spartan Regular" panose="02000000000000000000" pitchFamily="2" charset="0"/>
          </a:endParaRPr>
        </a:p>
      </cdr:txBody>
    </cdr:sp>
  </cdr:relSizeAnchor>
</c:userShapes>
</file>

<file path=ppt/media/image1.jpg>
</file>

<file path=ppt/media/image10.jpg>
</file>

<file path=ppt/media/image11.png>
</file>

<file path=ppt/media/image12.jpg>
</file>

<file path=ppt/media/image13.jpg>
</file>

<file path=ppt/media/image14.jpg>
</file>

<file path=ppt/media/image15.jpg>
</file>

<file path=ppt/media/image16.png>
</file>

<file path=ppt/media/image17.png>
</file>

<file path=ppt/media/image2.png>
</file>

<file path=ppt/media/image3.jpg>
</file>

<file path=ppt/media/image4.pn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5" tIns="46588" rIns="93175" bIns="46588"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5" tIns="46588" rIns="93175" bIns="46588" rtlCol="0"/>
          <a:lstStyle>
            <a:lvl1pPr algn="r">
              <a:defRPr sz="1200"/>
            </a:lvl1pPr>
          </a:lstStyle>
          <a:p>
            <a:fld id="{66BE5585-5706-4A65-8753-B295ED1777B0}" type="datetimeFigureOut">
              <a:rPr lang="en-US" smtClean="0"/>
              <a:t>9/10/2019</a:t>
            </a:fld>
            <a:endParaRPr lang="en-US"/>
          </a:p>
        </p:txBody>
      </p:sp>
      <p:sp>
        <p:nvSpPr>
          <p:cNvPr id="4" name="Slide Image Placeholder 3"/>
          <p:cNvSpPr>
            <a:spLocks noGrp="1" noRot="1" noChangeAspect="1"/>
          </p:cNvSpPr>
          <p:nvPr>
            <p:ph type="sldImg" idx="2"/>
          </p:nvPr>
        </p:nvSpPr>
        <p:spPr>
          <a:xfrm>
            <a:off x="1414463" y="1162050"/>
            <a:ext cx="4181475" cy="3136900"/>
          </a:xfrm>
          <a:prstGeom prst="rect">
            <a:avLst/>
          </a:prstGeom>
          <a:noFill/>
          <a:ln w="12700">
            <a:solidFill>
              <a:prstClr val="black"/>
            </a:solidFill>
          </a:ln>
        </p:spPr>
        <p:txBody>
          <a:bodyPr vert="horz" lIns="93175" tIns="46588" rIns="93175" bIns="46588"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5" tIns="46588" rIns="93175" bIns="46588"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6433"/>
          </a:xfrm>
          <a:prstGeom prst="rect">
            <a:avLst/>
          </a:prstGeom>
        </p:spPr>
        <p:txBody>
          <a:bodyPr vert="horz" lIns="93175" tIns="46588" rIns="93175" bIns="46588"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5" tIns="46588" rIns="93175" bIns="46588" rtlCol="0" anchor="b"/>
          <a:lstStyle>
            <a:lvl1pPr algn="r">
              <a:defRPr sz="1200"/>
            </a:lvl1pPr>
          </a:lstStyle>
          <a:p>
            <a:fld id="{CBD2C901-C54C-451E-83B0-7F578DB9AAA3}" type="slidenum">
              <a:rPr lang="en-US" smtClean="0"/>
              <a:t>‹#›</a:t>
            </a:fld>
            <a:endParaRPr lang="en-US"/>
          </a:p>
        </p:txBody>
      </p:sp>
    </p:spTree>
    <p:extLst>
      <p:ext uri="{BB962C8B-B14F-4D97-AF65-F5344CB8AC3E}">
        <p14:creationId xmlns:p14="http://schemas.microsoft.com/office/powerpoint/2010/main" val="23802036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g"/><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7.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8.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8.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8.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8.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3.xml"/></Relationships>
</file>

<file path=ppt/slideLayouts/_rels/slideLayout3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6.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chart" Target="../charts/chart7.xml"/><Relationship Id="rId1" Type="http://schemas.openxmlformats.org/officeDocument/2006/relationships/slideMaster" Target="../slideMasters/slideMaster9.xml"/><Relationship Id="rId4" Type="http://schemas.openxmlformats.org/officeDocument/2006/relationships/image" Target="../media/image11.png"/></Relationships>
</file>

<file path=ppt/slideLayouts/_rels/slideLayout41.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Master" Target="../slideMasters/slideMaster9.xml"/><Relationship Id="rId5" Type="http://schemas.openxmlformats.org/officeDocument/2006/relationships/image" Target="../media/image11.png"/><Relationship Id="rId4" Type="http://schemas.openxmlformats.org/officeDocument/2006/relationships/chart" Target="../charts/chart11.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12.xml"/><Relationship Id="rId1" Type="http://schemas.openxmlformats.org/officeDocument/2006/relationships/slideMaster" Target="../slideMasters/slideMaster9.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8.jp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jpg"/><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emplate Overview and Instructions">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365126"/>
            <a:ext cx="7886700" cy="762217"/>
          </a:xfrm>
        </p:spPr>
        <p:txBody>
          <a:bodyPr>
            <a:normAutofit/>
          </a:bodyPr>
          <a:lstStyle>
            <a:lvl1pPr>
              <a:defRPr sz="2800">
                <a:solidFill>
                  <a:schemeClr val="bg1"/>
                </a:solidFill>
              </a:defRPr>
            </a:lvl1pPr>
          </a:lstStyle>
          <a:p>
            <a:r>
              <a:rPr lang="en-US" dirty="0" smtClean="0"/>
              <a:t>Template Overview and Instructions</a:t>
            </a:r>
            <a:endParaRPr lang="en-US" dirty="0"/>
          </a:p>
        </p:txBody>
      </p:sp>
      <p:sp>
        <p:nvSpPr>
          <p:cNvPr id="3" name="TextBox 2"/>
          <p:cNvSpPr txBox="1"/>
          <p:nvPr userDrawn="1"/>
        </p:nvSpPr>
        <p:spPr>
          <a:xfrm>
            <a:off x="628649" y="1258615"/>
            <a:ext cx="5064579" cy="276999"/>
          </a:xfrm>
          <a:prstGeom prst="rect">
            <a:avLst/>
          </a:prstGeom>
          <a:noFill/>
        </p:spPr>
        <p:txBody>
          <a:bodyPr wrap="square" rtlCol="0">
            <a:spAutoFit/>
          </a:bodyPr>
          <a:lstStyle/>
          <a:p>
            <a:r>
              <a:rPr lang="en-US" sz="1200" i="1" dirty="0" smtClean="0">
                <a:solidFill>
                  <a:schemeClr val="bg1"/>
                </a:solidFill>
                <a:latin typeface="SJSU Spartan Regular" panose="02000000000000000000" pitchFamily="2" charset="0"/>
              </a:rPr>
              <a:t>Remember to delete this slide before giving your presentation.</a:t>
            </a:r>
            <a:endParaRPr lang="en-US" sz="1200" i="1" dirty="0">
              <a:solidFill>
                <a:schemeClr val="bg1"/>
              </a:solidFill>
              <a:latin typeface="SJSU Spartan Regular" panose="02000000000000000000" pitchFamily="2" charset="0"/>
            </a:endParaRPr>
          </a:p>
        </p:txBody>
      </p:sp>
      <p:sp>
        <p:nvSpPr>
          <p:cNvPr id="5" name="TextBox 4"/>
          <p:cNvSpPr txBox="1"/>
          <p:nvPr userDrawn="1"/>
        </p:nvSpPr>
        <p:spPr>
          <a:xfrm>
            <a:off x="628650" y="1535614"/>
            <a:ext cx="3943350" cy="4324261"/>
          </a:xfrm>
          <a:prstGeom prst="rect">
            <a:avLst/>
          </a:prstGeom>
          <a:noFill/>
        </p:spPr>
        <p:txBody>
          <a:bodyPr wrap="square" rtlCol="0">
            <a:spAutoFit/>
          </a:bodyPr>
          <a:lstStyle/>
          <a:p>
            <a:r>
              <a:rPr lang="en-US" sz="1100" dirty="0" smtClean="0">
                <a:solidFill>
                  <a:schemeClr val="bg1"/>
                </a:solidFill>
                <a:latin typeface="SJSU Spartan Regular" panose="02000000000000000000" pitchFamily="2" charset="0"/>
              </a:rPr>
              <a:t>In this SJSU PowerPoint template, you will find options for a variety of slides to help you make an impactful presentation.</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Cover and Title Slides</a:t>
            </a:r>
            <a:r>
              <a:rPr lang="en-US" sz="1100" dirty="0" smtClean="0">
                <a:solidFill>
                  <a:schemeClr val="bg1"/>
                </a:solidFill>
                <a:latin typeface="SJSU Spartan Regular" panose="02000000000000000000" pitchFamily="2" charset="0"/>
              </a:rPr>
              <a:t>: Start your presentation with one of the title slides.</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Bumpers</a:t>
            </a:r>
            <a:r>
              <a:rPr lang="en-US" sz="1100" dirty="0" smtClean="0">
                <a:solidFill>
                  <a:schemeClr val="bg1"/>
                </a:solidFill>
                <a:latin typeface="SJSU Spartan Regular" panose="02000000000000000000" pitchFamily="2" charset="0"/>
              </a:rPr>
              <a:t>: Use a bumper slide to signal a transition to a new section of your presentation.</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Section Headers</a:t>
            </a:r>
            <a:r>
              <a:rPr lang="en-US" sz="1100" dirty="0" smtClean="0">
                <a:solidFill>
                  <a:schemeClr val="bg1"/>
                </a:solidFill>
                <a:latin typeface="SJSU Spartan Regular" panose="02000000000000000000" pitchFamily="2" charset="0"/>
              </a:rPr>
              <a:t>: Start a new topic or section of your presentation with a section header.</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Content Slides (White and Blue Options)</a:t>
            </a:r>
            <a:r>
              <a:rPr lang="en-US" sz="1100" dirty="0" smtClean="0">
                <a:solidFill>
                  <a:schemeClr val="bg1"/>
                </a:solidFill>
                <a:latin typeface="SJSU Spartan Regular" panose="02000000000000000000" pitchFamily="2" charset="0"/>
              </a:rPr>
              <a:t>: Content slides allow you to present a combination of text, imagery and/or charts.</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Image Slides</a:t>
            </a:r>
            <a:r>
              <a:rPr lang="en-US" sz="1100" dirty="0" smtClean="0">
                <a:solidFill>
                  <a:schemeClr val="bg1"/>
                </a:solidFill>
                <a:latin typeface="SJSU Spartan Regular" panose="02000000000000000000" pitchFamily="2" charset="0"/>
              </a:rPr>
              <a:t>: Let large, compelling images tell your story. Choose from provided image slides or use the university's photo library to find an image that supports your message.</a:t>
            </a:r>
          </a:p>
          <a:p>
            <a:endParaRPr lang="en-US" sz="1100" dirty="0" smtClean="0">
              <a:solidFill>
                <a:schemeClr val="bg1"/>
              </a:solidFill>
              <a:latin typeface="SJSU Spartan Regular" panose="02000000000000000000" pitchFamily="2" charset="0"/>
            </a:endParaRPr>
          </a:p>
          <a:p>
            <a:r>
              <a:rPr lang="en-US" sz="1100" b="1" dirty="0" smtClean="0">
                <a:solidFill>
                  <a:schemeClr val="bg1"/>
                </a:solidFill>
                <a:latin typeface="SJSU Spartan Regular" panose="02000000000000000000" pitchFamily="2" charset="0"/>
              </a:rPr>
              <a:t>Charts</a:t>
            </a:r>
            <a:r>
              <a:rPr lang="en-US" sz="1100" dirty="0" smtClean="0">
                <a:solidFill>
                  <a:schemeClr val="bg1"/>
                </a:solidFill>
                <a:latin typeface="SJSU Spartan Regular" panose="02000000000000000000" pitchFamily="2" charset="0"/>
              </a:rPr>
              <a:t>: Using the instructions below, create custom charts and graphs to present your data.</a:t>
            </a:r>
          </a:p>
          <a:p>
            <a:endParaRPr lang="en-US" sz="1100" dirty="0" smtClean="0">
              <a:solidFill>
                <a:schemeClr val="bg1"/>
              </a:solidFill>
              <a:latin typeface="SJSU Spartan Regular" panose="02000000000000000000" pitchFamily="2" charset="0"/>
            </a:endParaRPr>
          </a:p>
        </p:txBody>
      </p:sp>
      <p:sp>
        <p:nvSpPr>
          <p:cNvPr id="6" name="TextBox 5"/>
          <p:cNvSpPr txBox="1"/>
          <p:nvPr userDrawn="1"/>
        </p:nvSpPr>
        <p:spPr>
          <a:xfrm>
            <a:off x="4572000" y="1535614"/>
            <a:ext cx="3941064" cy="4154984"/>
          </a:xfrm>
          <a:prstGeom prst="rect">
            <a:avLst/>
          </a:prstGeom>
          <a:noFill/>
        </p:spPr>
        <p:txBody>
          <a:bodyPr wrap="square" rtlCol="0">
            <a:spAutoFit/>
          </a:bodyPr>
          <a:lstStyle/>
          <a:p>
            <a:r>
              <a:rPr lang="en-US" sz="1100" b="1" dirty="0" smtClean="0">
                <a:solidFill>
                  <a:schemeClr val="bg1"/>
                </a:solidFill>
                <a:latin typeface="SJSU Spartan Regular" panose="02000000000000000000" pitchFamily="2" charset="0"/>
              </a:rPr>
              <a:t>How to customize your slides</a:t>
            </a:r>
            <a:r>
              <a:rPr lang="en-US" sz="1100" dirty="0" smtClean="0">
                <a:solidFill>
                  <a:schemeClr val="bg1"/>
                </a:solidFill>
                <a:latin typeface="SJSU Spartan Regular" panose="02000000000000000000" pitchFamily="2" charset="0"/>
              </a:rPr>
              <a:t>:</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To insert your lockup (departmental logo) in place of the SJSU primary mark/logo on a slide, right-click (or </a:t>
            </a:r>
            <a:r>
              <a:rPr lang="en-US" sz="1100" dirty="0" err="1" smtClean="0">
                <a:solidFill>
                  <a:schemeClr val="bg1"/>
                </a:solidFill>
                <a:latin typeface="SJSU Spartan Regular" panose="02000000000000000000" pitchFamily="2" charset="0"/>
              </a:rPr>
              <a:t>Ctrl+click</a:t>
            </a:r>
            <a:r>
              <a:rPr lang="en-US" sz="1100" dirty="0" smtClean="0">
                <a:solidFill>
                  <a:schemeClr val="bg1"/>
                </a:solidFill>
                <a:latin typeface="SJSU Spartan Regular" panose="02000000000000000000" pitchFamily="2" charset="0"/>
              </a:rPr>
              <a:t> on Mac) the image and select "Format Shape," then use the "File" button under “Fill – Insert Picture From." You may need to resize the lockup if its size differs from that of the primary mark. To resize, go to "Size/Position" and, under "Text Box,” select "Resize Shape to Fit Text."</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To use the built-in charts, you will first need to edit the data for the chart on the Slide Master. Go to View &gt; Slide Master and then find the chart you’d like to edit. Right-click and select "Edit Data." When you are done editing, go back to the Home tab and insert a new slide based on that Slide Master.</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For some slide layouts, you will need to manually turn on the footer and/or slide numbers.</a:t>
            </a:r>
          </a:p>
          <a:p>
            <a:endParaRPr lang="en-US" sz="1100" dirty="0" smtClean="0">
              <a:solidFill>
                <a:schemeClr val="bg1"/>
              </a:solidFill>
              <a:latin typeface="SJSU Spartan Regular" panose="02000000000000000000" pitchFamily="2" charset="0"/>
            </a:endParaRPr>
          </a:p>
          <a:p>
            <a:r>
              <a:rPr lang="en-US" sz="1100" dirty="0" smtClean="0">
                <a:solidFill>
                  <a:schemeClr val="bg1"/>
                </a:solidFill>
                <a:latin typeface="SJSU Spartan Regular" panose="02000000000000000000" pitchFamily="2" charset="0"/>
              </a:rPr>
              <a:t>For compelling SJSU imagery to use in your presentation, go to:</a:t>
            </a:r>
          </a:p>
          <a:p>
            <a:r>
              <a:rPr lang="en-US" sz="1100" dirty="0" smtClean="0">
                <a:solidFill>
                  <a:schemeClr val="bg1"/>
                </a:solidFill>
                <a:latin typeface="SJSU Spartan Regular" panose="02000000000000000000" pitchFamily="2" charset="0"/>
              </a:rPr>
              <a:t>go.sjsu.edu/</a:t>
            </a:r>
            <a:r>
              <a:rPr lang="en-US" sz="1100" dirty="0" err="1" smtClean="0">
                <a:solidFill>
                  <a:schemeClr val="bg1"/>
                </a:solidFill>
                <a:latin typeface="SJSU Spartan Regular" panose="02000000000000000000" pitchFamily="2" charset="0"/>
              </a:rPr>
              <a:t>photographylibrary</a:t>
            </a:r>
            <a:endParaRPr lang="en-US" sz="1100" dirty="0" smtClean="0">
              <a:solidFill>
                <a:schemeClr val="bg1"/>
              </a:solidFill>
              <a:latin typeface="SJSU Spartan Regular" panose="02000000000000000000" pitchFamily="2" charset="0"/>
            </a:endParaRPr>
          </a:p>
        </p:txBody>
      </p:sp>
    </p:spTree>
    <p:extLst>
      <p:ext uri="{BB962C8B-B14F-4D97-AF65-F5344CB8AC3E}">
        <p14:creationId xmlns:p14="http://schemas.microsoft.com/office/powerpoint/2010/main" val="121298111"/>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umper - Gray Custom">
    <p:bg>
      <p:bgPr>
        <a:solidFill>
          <a:schemeClr val="accent3"/>
        </a:solidFill>
        <a:effectLst/>
      </p:bgPr>
    </p:bg>
    <p:spTree>
      <p:nvGrpSpPr>
        <p:cNvPr id="1" name=""/>
        <p:cNvGrpSpPr/>
        <p:nvPr/>
      </p:nvGrpSpPr>
      <p:grpSpPr>
        <a:xfrm>
          <a:off x="0" y="0"/>
          <a:ext cx="0" cy="0"/>
          <a:chOff x="0" y="0"/>
          <a:chExt cx="0" cy="0"/>
        </a:xfrm>
      </p:grpSpPr>
      <p:sp>
        <p:nvSpPr>
          <p:cNvPr id="5" name="Picture Placeholder 4"/>
          <p:cNvSpPr>
            <a:spLocks noGrp="1"/>
          </p:cNvSpPr>
          <p:nvPr>
            <p:ph type="pic" sz="quarter" idx="16" hasCustomPrompt="1"/>
          </p:nvPr>
        </p:nvSpPr>
        <p:spPr>
          <a:xfrm>
            <a:off x="0" y="0"/>
            <a:ext cx="9144000" cy="6858000"/>
          </a:xfrm>
        </p:spPr>
        <p:txBody>
          <a:bodyPr anchor="t" anchorCtr="0">
            <a:normAutofit/>
          </a:bodyPr>
          <a:lstStyle>
            <a:lvl1pPr algn="ctr">
              <a:defRPr sz="1400" baseline="0">
                <a:solidFill>
                  <a:schemeClr val="bg1"/>
                </a:solidFill>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7"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91059257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56461" y="4423779"/>
            <a:ext cx="8070182" cy="838033"/>
          </a:xfrm>
        </p:spPr>
        <p:txBody>
          <a:bodyPr>
            <a:noAutofit/>
          </a:bodyPr>
          <a:lstStyle>
            <a:lvl1pPr>
              <a:defRPr sz="6000">
                <a:solidFill>
                  <a:schemeClr val="bg1"/>
                </a:solidFill>
              </a:defRPr>
            </a:lvl1pPr>
          </a:lstStyle>
          <a:p>
            <a:r>
              <a:rPr lang="en-US" dirty="0" smtClean="0"/>
              <a:t>Section Heading</a:t>
            </a:r>
            <a:endParaRPr lang="en-US" dirty="0"/>
          </a:p>
        </p:txBody>
      </p:sp>
      <p:sp>
        <p:nvSpPr>
          <p:cNvPr id="4"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51835490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 Whit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616411"/>
            <a:ext cx="7886700" cy="918243"/>
          </a:xfrm>
        </p:spPr>
        <p:txBody>
          <a:bodyPr/>
          <a:lstStyle>
            <a:lvl1pPr>
              <a:defRPr>
                <a:solidFill>
                  <a:srgbClr val="666666"/>
                </a:solidFill>
              </a:defRPr>
            </a:lvl1pPr>
          </a:lstStyle>
          <a:p>
            <a:r>
              <a:rPr lang="en-US" dirty="0" smtClean="0"/>
              <a:t>Section Head</a:t>
            </a:r>
            <a:endParaRPr lang="en-US" dirty="0"/>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628650" y="2695575"/>
            <a:ext cx="7886700" cy="2262188"/>
          </a:xfrm>
        </p:spPr>
        <p:txBody>
          <a:bodyPr/>
          <a:lstStyle>
            <a:lvl1pPr>
              <a:defRPr/>
            </a:lvl1pPr>
          </a:lstStyle>
          <a:p>
            <a:pPr lvl="0"/>
            <a:r>
              <a:rPr lang="en-US" dirty="0" smtClean="0"/>
              <a:t>Section Subhead</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614055495"/>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 Small">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702012"/>
            <a:ext cx="7886700" cy="517190"/>
          </a:xfrm>
        </p:spPr>
        <p:txBody>
          <a:bodyPr>
            <a:normAutofit/>
          </a:bodyPr>
          <a:lstStyle>
            <a:lvl1pPr>
              <a:defRPr sz="1800" baseline="0">
                <a:solidFill>
                  <a:schemeClr val="tx2"/>
                </a:solidFill>
              </a:defRPr>
            </a:lvl1pPr>
          </a:lstStyle>
          <a:p>
            <a:r>
              <a:rPr lang="en-US" dirty="0" smtClean="0"/>
              <a:t>Small Header (less important or imagery is used)</a:t>
            </a:r>
            <a:endParaRPr lang="en-US" dirty="0"/>
          </a:p>
        </p:txBody>
      </p:sp>
      <p:sp>
        <p:nvSpPr>
          <p:cNvPr id="3" name="Footer Placeholder 2"/>
          <p:cNvSpPr>
            <a:spLocks noGrp="1"/>
          </p:cNvSpPr>
          <p:nvPr>
            <p:ph type="ftr" sz="quarter" idx="10"/>
          </p:nvPr>
        </p:nvSpPr>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7"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6" name="Text Placeholder 5"/>
          <p:cNvSpPr>
            <a:spLocks noGrp="1"/>
          </p:cNvSpPr>
          <p:nvPr>
            <p:ph type="body" sz="quarter" idx="12" hasCustomPrompt="1"/>
          </p:nvPr>
        </p:nvSpPr>
        <p:spPr>
          <a:xfrm>
            <a:off x="2576262" y="2073318"/>
            <a:ext cx="3991476" cy="2262188"/>
          </a:xfrm>
        </p:spPr>
        <p:txBody>
          <a:bodyPr>
            <a:normAutofit/>
          </a:bodyPr>
          <a:lstStyle>
            <a:lvl1pPr>
              <a:defRPr sz="1600">
                <a:solidFill>
                  <a:srgbClr val="666666"/>
                </a:solidFill>
              </a:defRPr>
            </a:lvl1pPr>
          </a:lstStyle>
          <a:p>
            <a:pPr lvl="0"/>
            <a:r>
              <a:rPr lang="en-US" dirty="0" smtClean="0"/>
              <a:t>Lorem ipsum dolor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Morbi</a:t>
            </a:r>
            <a:r>
              <a:rPr lang="en-US" dirty="0" smtClean="0"/>
              <a:t> </a:t>
            </a:r>
            <a:r>
              <a:rPr lang="en-US" dirty="0" err="1" smtClean="0"/>
              <a:t>tortor</a:t>
            </a:r>
            <a:r>
              <a:rPr lang="en-US" dirty="0" smtClean="0"/>
              <a:t> </a:t>
            </a:r>
            <a:r>
              <a:rPr lang="en-US" dirty="0" err="1" smtClean="0"/>
              <a:t>augue</a:t>
            </a:r>
            <a:r>
              <a:rPr lang="en-US" dirty="0" smtClean="0"/>
              <a:t>, </a:t>
            </a:r>
            <a:r>
              <a:rPr lang="en-US" dirty="0" err="1" smtClean="0"/>
              <a:t>fringilla</a:t>
            </a:r>
            <a:r>
              <a:rPr lang="en-US" dirty="0" smtClean="0"/>
              <a:t> in dui in, </a:t>
            </a:r>
            <a:r>
              <a:rPr lang="en-US" dirty="0" err="1" smtClean="0"/>
              <a:t>lobortis</a:t>
            </a:r>
            <a:r>
              <a:rPr lang="en-US" dirty="0" smtClean="0"/>
              <a:t> </a:t>
            </a:r>
            <a:r>
              <a:rPr lang="en-US" dirty="0" err="1" smtClean="0"/>
              <a:t>consequat</a:t>
            </a:r>
            <a:r>
              <a:rPr lang="en-US" dirty="0" smtClean="0"/>
              <a:t> </a:t>
            </a:r>
            <a:r>
              <a:rPr lang="en-US" dirty="0" err="1" smtClean="0"/>
              <a:t>odio</a:t>
            </a:r>
            <a:r>
              <a:rPr lang="en-US" dirty="0" smtClean="0"/>
              <a:t>. </a:t>
            </a:r>
            <a:endParaRPr lang="en-US" dirty="0"/>
          </a:p>
        </p:txBody>
      </p:sp>
      <p:sp>
        <p:nvSpPr>
          <p:cNvPr id="8"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90771316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Whit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a:xfrm>
            <a:off x="457200" y="6217920"/>
            <a:ext cx="566166" cy="365125"/>
          </a:xfrm>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002406241"/>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hit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0"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67047673"/>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hit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446880860"/>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White Two Column - Two-Line Headline">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a:ln>
            <a:noFill/>
          </a:ln>
        </p:spPr>
        <p:txBody>
          <a:bodyPr/>
          <a:lstStyle>
            <a:lvl1pPr>
              <a:defRPr>
                <a:solidFill>
                  <a:srgbClr val="666666"/>
                </a:solidFill>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lvl1pPr>
              <a:defRPr>
                <a:solidFill>
                  <a:srgbClr val="666666"/>
                </a:solidFill>
              </a:defRPr>
            </a:lvl1p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0227378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Whit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3" name="Footer Placeholder 2"/>
          <p:cNvSpPr>
            <a:spLocks noGrp="1"/>
          </p:cNvSpPr>
          <p:nvPr>
            <p:ph type="ftr" sz="quarter" idx="10"/>
          </p:nvPr>
        </p:nvSpPr>
        <p:spPr>
          <a:ln>
            <a:noFill/>
          </a:ln>
        </p:spPr>
        <p:txBody>
          <a:bodyPr/>
          <a:lstStyle>
            <a:lvl1pPr>
              <a:defRPr/>
            </a:lvl1pPr>
          </a:lstStyle>
          <a:p>
            <a:r>
              <a:rPr lang="en-US" dirty="0" smtClean="0"/>
              <a:t>DATE / TITLE</a:t>
            </a:r>
            <a:endParaRPr lang="en-US" dirty="0"/>
          </a:p>
        </p:txBody>
      </p:sp>
      <p:sp>
        <p:nvSpPr>
          <p:cNvPr id="4" name="Slide Number Placeholder 3"/>
          <p:cNvSpPr>
            <a:spLocks noGrp="1"/>
          </p:cNvSpPr>
          <p:nvPr>
            <p:ph type="sldNum" sz="quarter" idx="11"/>
          </p:nvPr>
        </p:nvSpPr>
        <p:spPr/>
        <p:txBody>
          <a:bodyPr/>
          <a:lstStyle/>
          <a:p>
            <a:fld id="{BF6D30ED-1F8A-41DD-9284-B7BE1E179D97}" type="slidenum">
              <a:rPr lang="en-US" smtClean="0"/>
              <a:pPr/>
              <a:t>‹#›</a:t>
            </a:fld>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tx2"/>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rgbClr val="666666"/>
                </a:solidFill>
                <a:latin typeface="Helvetica Neue" panose="020B0604020202020204" pitchFamily="34" charset="0"/>
              </a:defRPr>
            </a:lvl1pPr>
            <a:lvl2pPr>
              <a:defRPr>
                <a:solidFill>
                  <a:srgbClr val="666666"/>
                </a:solidFill>
                <a:latin typeface="Helvetica Neue" panose="020B0604020202020204" pitchFamily="34" charset="0"/>
              </a:defRPr>
            </a:lvl2pPr>
            <a:lvl3pPr>
              <a:defRPr>
                <a:solidFill>
                  <a:srgbClr val="666666"/>
                </a:solidFill>
                <a:latin typeface="Helvetica Neue" panose="020B0604020202020204" pitchFamily="34" charset="0"/>
              </a:defRPr>
            </a:lvl3pPr>
            <a:lvl4pPr>
              <a:defRPr>
                <a:solidFill>
                  <a:srgbClr val="666666"/>
                </a:solidFill>
                <a:latin typeface="Helvetica Neue" panose="020B0604020202020204" pitchFamily="34" charset="0"/>
              </a:defRPr>
            </a:lvl4pPr>
            <a:lvl5pPr>
              <a:defRPr>
                <a:solidFill>
                  <a:srgbClr val="666666"/>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2"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497900858"/>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ue One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54872096"/>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 Blue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Tree>
    <p:extLst>
      <p:ext uri="{BB962C8B-B14F-4D97-AF65-F5344CB8AC3E}">
        <p14:creationId xmlns:p14="http://schemas.microsoft.com/office/powerpoint/2010/main" val="131110662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ue One Column - Two-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7" name="Content Placeholder 6"/>
          <p:cNvSpPr>
            <a:spLocks noGrp="1"/>
          </p:cNvSpPr>
          <p:nvPr>
            <p:ph sz="quarter" idx="12"/>
          </p:nvPr>
        </p:nvSpPr>
        <p:spPr>
          <a:xfrm>
            <a:off x="628650" y="3061847"/>
            <a:ext cx="7886700"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6"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58262609"/>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 Two Column - One-Line Headlin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561404452"/>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lue Two Column - Two-Line Headline">
    <p:spTree>
      <p:nvGrpSpPr>
        <p:cNvPr id="1" name=""/>
        <p:cNvGrpSpPr/>
        <p:nvPr/>
      </p:nvGrpSpPr>
      <p:grpSpPr>
        <a:xfrm>
          <a:off x="0" y="0"/>
          <a:ext cx="0" cy="0"/>
          <a:chOff x="0" y="0"/>
          <a:chExt cx="0" cy="0"/>
        </a:xfrm>
      </p:grpSpPr>
      <p:sp>
        <p:nvSpPr>
          <p:cNvPr id="7" name="Content Placeholder 6"/>
          <p:cNvSpPr>
            <a:spLocks noGrp="1"/>
          </p:cNvSpPr>
          <p:nvPr>
            <p:ph sz="quarter" idx="12"/>
          </p:nvPr>
        </p:nvSpPr>
        <p:spPr>
          <a:xfrm>
            <a:off x="628650" y="3061847"/>
            <a:ext cx="3823034"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6"/>
          <p:cNvSpPr>
            <a:spLocks noGrp="1"/>
          </p:cNvSpPr>
          <p:nvPr>
            <p:ph sz="quarter" idx="14"/>
          </p:nvPr>
        </p:nvSpPr>
        <p:spPr>
          <a:xfrm>
            <a:off x="4704347" y="3061847"/>
            <a:ext cx="3811002" cy="2754935"/>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itle 1"/>
          <p:cNvSpPr>
            <a:spLocks noGrp="1"/>
          </p:cNvSpPr>
          <p:nvPr>
            <p:ph type="title" hasCustomPrompt="1"/>
          </p:nvPr>
        </p:nvSpPr>
        <p:spPr>
          <a:xfrm>
            <a:off x="628650" y="593559"/>
            <a:ext cx="7886700" cy="1701619"/>
          </a:xfrm>
        </p:spPr>
        <p:txBody>
          <a:bodyPr/>
          <a:lstStyle>
            <a:lvl1pPr>
              <a:defRPr/>
            </a:lvl1pPr>
          </a:lstStyle>
          <a:p>
            <a:r>
              <a:rPr lang="en-US" dirty="0" smtClean="0"/>
              <a:t>Two Line </a:t>
            </a:r>
            <a:br>
              <a:rPr lang="en-US" dirty="0" smtClean="0"/>
            </a:br>
            <a:r>
              <a:rPr lang="en-US" dirty="0" smtClean="0"/>
              <a:t>Headline</a:t>
            </a:r>
            <a:endParaRPr lang="en-US" dirty="0"/>
          </a:p>
        </p:txBody>
      </p:sp>
      <p:sp>
        <p:nvSpPr>
          <p:cNvPr id="11" name="Text Placeholder 8"/>
          <p:cNvSpPr>
            <a:spLocks noGrp="1"/>
          </p:cNvSpPr>
          <p:nvPr>
            <p:ph type="body" sz="quarter" idx="13" hasCustomPrompt="1"/>
          </p:nvPr>
        </p:nvSpPr>
        <p:spPr>
          <a:xfrm>
            <a:off x="628650" y="235796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12"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682620389"/>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ue Three Colum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8650" y="1204368"/>
            <a:ext cx="7886700" cy="886159"/>
          </a:xfrm>
        </p:spPr>
        <p:txBody>
          <a:bodyPr/>
          <a:lstStyle>
            <a:lvl1pPr>
              <a:defRPr/>
            </a:lvl1pPr>
          </a:lstStyle>
          <a:p>
            <a:r>
              <a:rPr lang="en-US" dirty="0" smtClean="0"/>
              <a:t>Headline</a:t>
            </a:r>
            <a:endParaRPr lang="en-US" dirty="0"/>
          </a:p>
        </p:txBody>
      </p:sp>
      <p:sp>
        <p:nvSpPr>
          <p:cNvPr id="7" name="Content Placeholder 6"/>
          <p:cNvSpPr>
            <a:spLocks noGrp="1"/>
          </p:cNvSpPr>
          <p:nvPr>
            <p:ph sz="quarter" idx="12"/>
          </p:nvPr>
        </p:nvSpPr>
        <p:spPr>
          <a:xfrm>
            <a:off x="628650" y="2823412"/>
            <a:ext cx="2464464"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9" name="Text Placeholder 8"/>
          <p:cNvSpPr>
            <a:spLocks noGrp="1"/>
          </p:cNvSpPr>
          <p:nvPr>
            <p:ph type="body" sz="quarter" idx="13" hasCustomPrompt="1"/>
          </p:nvPr>
        </p:nvSpPr>
        <p:spPr>
          <a:xfrm>
            <a:off x="628650" y="2117333"/>
            <a:ext cx="7886700" cy="512763"/>
          </a:xfrm>
        </p:spPr>
        <p:txBody>
          <a:bodyPr>
            <a:normAutofit/>
          </a:bodyPr>
          <a:lstStyle>
            <a:lvl1pPr>
              <a:defRPr sz="2800">
                <a:solidFill>
                  <a:schemeClr val="bg1"/>
                </a:solidFill>
                <a:latin typeface="SJSU Spartan Regular" panose="02000000000000000000" pitchFamily="2" charset="0"/>
              </a:defRPr>
            </a:lvl1pPr>
          </a:lstStyle>
          <a:p>
            <a:pPr lvl="0"/>
            <a:r>
              <a:rPr lang="en-US" dirty="0" smtClean="0"/>
              <a:t>Subheading</a:t>
            </a:r>
            <a:endParaRPr lang="en-US" dirty="0"/>
          </a:p>
        </p:txBody>
      </p:sp>
      <p:sp>
        <p:nvSpPr>
          <p:cNvPr id="8" name="Content Placeholder 6"/>
          <p:cNvSpPr>
            <a:spLocks noGrp="1"/>
          </p:cNvSpPr>
          <p:nvPr>
            <p:ph sz="quarter" idx="14"/>
          </p:nvPr>
        </p:nvSpPr>
        <p:spPr>
          <a:xfrm>
            <a:off x="3455066" y="2821216"/>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6"/>
          <p:cNvSpPr>
            <a:spLocks noGrp="1"/>
          </p:cNvSpPr>
          <p:nvPr>
            <p:ph sz="quarter" idx="15"/>
          </p:nvPr>
        </p:nvSpPr>
        <p:spPr>
          <a:xfrm>
            <a:off x="6166184" y="2821215"/>
            <a:ext cx="2349166" cy="3192377"/>
          </a:xfrm>
          <a:prstGeom prst="rect">
            <a:avLst/>
          </a:prstGeom>
        </p:spPr>
        <p:txBody>
          <a:bodyPr/>
          <a:lstStyle>
            <a:lvl1pPr>
              <a:defRPr>
                <a:solidFill>
                  <a:schemeClr val="bg1"/>
                </a:solidFill>
                <a:latin typeface="Helvetica Neue" panose="020B0604020202020204" pitchFamily="34" charset="0"/>
              </a:defRPr>
            </a:lvl1pPr>
            <a:lvl2pPr>
              <a:defRPr>
                <a:solidFill>
                  <a:schemeClr val="bg1"/>
                </a:solidFill>
                <a:latin typeface="Helvetica Neue" panose="020B0604020202020204" pitchFamily="34" charset="0"/>
              </a:defRPr>
            </a:lvl2pPr>
            <a:lvl3pPr>
              <a:defRPr>
                <a:solidFill>
                  <a:schemeClr val="bg1"/>
                </a:solidFill>
                <a:latin typeface="Helvetica Neue" panose="020B0604020202020204" pitchFamily="34" charset="0"/>
              </a:defRPr>
            </a:lvl3pPr>
            <a:lvl4pPr>
              <a:defRPr>
                <a:solidFill>
                  <a:schemeClr val="bg1"/>
                </a:solidFill>
                <a:latin typeface="Helvetica Neue" panose="020B0604020202020204" pitchFamily="34" charset="0"/>
              </a:defRPr>
            </a:lvl4pPr>
            <a:lvl5pPr>
              <a:defRPr>
                <a:solidFill>
                  <a:schemeClr val="bg1"/>
                </a:solidFill>
                <a:latin typeface="Helvetica Neue" panose="020B060402020202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1" name="Text Placeholder 22" descr="SJSU Primary Mark" title="SJSU Primary Mark"/>
          <p:cNvSpPr>
            <a:spLocks noGrp="1" noChangeAspect="1"/>
          </p:cNvSpPr>
          <p:nvPr>
            <p:ph type="body" sz="quarter" idx="17"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388721204"/>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41535365-3177-41EB-BB98-8470F39BBC1C}" type="datetimeFigureOut">
              <a:rPr lang="en-US" smtClean="0"/>
              <a:t>9/10/2019</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11BCD3D9-CAD5-4EA0-9E73-516CFC45796C}" type="slidenum">
              <a:rPr lang="en-US" smtClean="0"/>
              <a:t>‹#›</a:t>
            </a:fld>
            <a:endParaRPr lang="en-US"/>
          </a:p>
        </p:txBody>
      </p:sp>
    </p:spTree>
    <p:extLst>
      <p:ext uri="{BB962C8B-B14F-4D97-AF65-F5344CB8AC3E}">
        <p14:creationId xmlns:p14="http://schemas.microsoft.com/office/powerpoint/2010/main" val="24263656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245225"/>
            <a:ext cx="2133600" cy="476250"/>
          </a:xfrm>
          <a:prstGeom prst="rect">
            <a:avLst/>
          </a:prstGeom>
        </p:spPr>
        <p:txBody>
          <a:bodyPr/>
          <a:lstStyle>
            <a:lvl1pPr>
              <a:defRPr/>
            </a:lvl1pPr>
          </a:lstStyle>
          <a:p>
            <a:endParaRPr lang="en-US"/>
          </a:p>
        </p:txBody>
      </p:sp>
      <p:sp>
        <p:nvSpPr>
          <p:cNvPr id="3" name="Footer Placeholder 2"/>
          <p:cNvSpPr>
            <a:spLocks noGrp="1"/>
          </p:cNvSpPr>
          <p:nvPr>
            <p:ph type="ftr" sz="quarter" idx="11"/>
          </p:nvPr>
        </p:nvSpPr>
        <p:spPr>
          <a:xfrm>
            <a:off x="3124200" y="6245225"/>
            <a:ext cx="2895600" cy="476250"/>
          </a:xfrm>
          <a:prstGeom prst="rect">
            <a:avLst/>
          </a:prstGeom>
        </p:spPr>
        <p:txBody>
          <a:bodyPr/>
          <a:lstStyle>
            <a:lvl1pPr>
              <a:defRPr/>
            </a:lvl1pPr>
          </a:lstStyle>
          <a:p>
            <a:endParaRPr lang="en-US"/>
          </a:p>
        </p:txBody>
      </p:sp>
      <p:sp>
        <p:nvSpPr>
          <p:cNvPr id="4" name="Slide Number Placeholder 3"/>
          <p:cNvSpPr>
            <a:spLocks noGrp="1"/>
          </p:cNvSpPr>
          <p:nvPr>
            <p:ph type="sldNum" sz="quarter" idx="12"/>
          </p:nvPr>
        </p:nvSpPr>
        <p:spPr>
          <a:xfrm>
            <a:off x="6553200" y="6245225"/>
            <a:ext cx="2133600" cy="476250"/>
          </a:xfrm>
          <a:prstGeom prst="rect">
            <a:avLst/>
          </a:prstGeom>
        </p:spPr>
        <p:txBody>
          <a:bodyPr/>
          <a:lstStyle>
            <a:lvl1pPr>
              <a:defRPr/>
            </a:lvl1pPr>
          </a:lstStyle>
          <a:p>
            <a:fld id="{3E188954-581E-45AA-9C51-4B2140537F6B}" type="slidenum">
              <a:rPr lang="en-US"/>
              <a:pPr/>
              <a:t>‹#›</a:t>
            </a:fld>
            <a:endParaRPr lang="en-US"/>
          </a:p>
        </p:txBody>
      </p:sp>
    </p:spTree>
    <p:extLst>
      <p:ext uri="{BB962C8B-B14F-4D97-AF65-F5344CB8AC3E}">
        <p14:creationId xmlns:p14="http://schemas.microsoft.com/office/powerpoint/2010/main" val="307398470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mage - Custom">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atin typeface="Helvetica Neue" panose="020B0604020202020204" pitchFamily="34" charset="0"/>
              </a:defRPr>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5" name="Title 1"/>
          <p:cNvSpPr>
            <a:spLocks noGrp="1"/>
          </p:cNvSpPr>
          <p:nvPr>
            <p:ph type="title" hasCustomPrompt="1"/>
          </p:nvPr>
        </p:nvSpPr>
        <p:spPr>
          <a:xfrm>
            <a:off x="568492" y="4808789"/>
            <a:ext cx="7886700" cy="1325563"/>
          </a:xfrm>
        </p:spPr>
        <p:txBody>
          <a:bodyPr/>
          <a:lstStyle>
            <a:lvl1pPr>
              <a:defRPr baseline="0"/>
            </a:lvl1pPr>
          </a:lstStyle>
          <a:p>
            <a:r>
              <a:rPr lang="en-US" dirty="0" smtClean="0"/>
              <a:t>Is your image dark enough</a:t>
            </a:r>
            <a:br>
              <a:rPr lang="en-US" dirty="0" smtClean="0"/>
            </a:br>
            <a:r>
              <a:rPr lang="en-US" dirty="0" smtClean="0"/>
              <a:t>to read white type over it?</a:t>
            </a:r>
            <a:endParaRPr lang="en-US" dirty="0"/>
          </a:p>
        </p:txBody>
      </p:sp>
    </p:spTree>
    <p:extLst>
      <p:ext uri="{BB962C8B-B14F-4D97-AF65-F5344CB8AC3E}">
        <p14:creationId xmlns:p14="http://schemas.microsoft.com/office/powerpoint/2010/main" val="1726698988"/>
      </p:ext>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mage - Walking on Campu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68492" y="4808789"/>
            <a:ext cx="7886700" cy="1325563"/>
          </a:xfrm>
        </p:spPr>
        <p:txBody>
          <a:bodyPr/>
          <a:lstStyle>
            <a:lvl1pPr>
              <a:defRPr baseline="0"/>
            </a:lvl1pPr>
          </a:lstStyle>
          <a:p>
            <a:r>
              <a:rPr lang="en-US" dirty="0" smtClean="0"/>
              <a:t>Is your image dark enough</a:t>
            </a:r>
            <a:br>
              <a:rPr lang="en-US" dirty="0" smtClean="0"/>
            </a:br>
            <a:r>
              <a:rPr lang="en-US" dirty="0" smtClean="0"/>
              <a:t>to read white type over it?</a:t>
            </a:r>
            <a:endParaRPr lang="en-US" dirty="0"/>
          </a:p>
        </p:txBody>
      </p:sp>
    </p:spTree>
    <p:extLst>
      <p:ext uri="{BB962C8B-B14F-4D97-AF65-F5344CB8AC3E}">
        <p14:creationId xmlns:p14="http://schemas.microsoft.com/office/powerpoint/2010/main" val="1690703441"/>
      </p:ext>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Image - Custom with Blue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3658479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Image - Celebration with Blue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4800600"/>
            <a:ext cx="9144000" cy="2057400"/>
          </a:xfrm>
          <a:gradFill flip="none" rotWithShape="1">
            <a:gsLst>
              <a:gs pos="0">
                <a:schemeClr val="tx2"/>
              </a:gs>
              <a:gs pos="55000">
                <a:schemeClr val="accent1">
                  <a:lumMod val="45000"/>
                  <a:lumOff val="55000"/>
                  <a:alpha val="90000"/>
                </a:schemeClr>
              </a:gs>
              <a:gs pos="100000">
                <a:schemeClr val="accent1">
                  <a:lumMod val="30000"/>
                  <a:lumOff val="70000"/>
                  <a:alpha val="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28947534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 - Swimming with Primary Mar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Picture 3" descr="SJSU Primary Mark" title="SJSU Primary Mark"/>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2154971" y="3264109"/>
            <a:ext cx="4834059" cy="904724"/>
          </a:xfrm>
          <a:prstGeom prst="rect">
            <a:avLst/>
          </a:prstGeom>
        </p:spPr>
      </p:pic>
      <p:sp>
        <p:nvSpPr>
          <p:cNvPr id="2" name="TextBox 1"/>
          <p:cNvSpPr txBox="1"/>
          <p:nvPr userDrawn="1"/>
        </p:nvSpPr>
        <p:spPr>
          <a:xfrm>
            <a:off x="3064328" y="783771"/>
            <a:ext cx="3015343" cy="584775"/>
          </a:xfrm>
          <a:prstGeom prst="rect">
            <a:avLst/>
          </a:prstGeom>
          <a:noFill/>
        </p:spPr>
        <p:txBody>
          <a:bodyPr wrap="square" rtlCol="0">
            <a:spAutoFit/>
          </a:bodyPr>
          <a:lstStyle/>
          <a:p>
            <a:r>
              <a:rPr lang="en-US" sz="1600" dirty="0" smtClean="0">
                <a:solidFill>
                  <a:schemeClr val="bg1"/>
                </a:solidFill>
                <a:latin typeface="Helvetica Neue" panose="02000503000000020004" pitchFamily="50"/>
              </a:rPr>
              <a:t>For compelling SJSU imagery:</a:t>
            </a:r>
          </a:p>
          <a:p>
            <a:r>
              <a:rPr lang="en-US" sz="1600" dirty="0" smtClean="0">
                <a:solidFill>
                  <a:schemeClr val="bg1"/>
                </a:solidFill>
                <a:latin typeface="Helvetica Neue" panose="02000503000000020004" pitchFamily="50"/>
              </a:rPr>
              <a:t>go.sjsu.edu/</a:t>
            </a:r>
            <a:r>
              <a:rPr lang="en-US" sz="1600" dirty="0" err="1" smtClean="0">
                <a:solidFill>
                  <a:schemeClr val="bg1"/>
                </a:solidFill>
                <a:latin typeface="Helvetica Neue" panose="02000503000000020004" pitchFamily="50"/>
              </a:rPr>
              <a:t>photographylibrary</a:t>
            </a:r>
            <a:endParaRPr lang="en-US" sz="1600" dirty="0">
              <a:solidFill>
                <a:schemeClr val="bg1"/>
              </a:solidFill>
              <a:latin typeface="Helvetica Neue" panose="02000503000000020004" pitchFamily="50"/>
            </a:endParaRPr>
          </a:p>
        </p:txBody>
      </p:sp>
    </p:spTree>
    <p:extLst>
      <p:ext uri="{BB962C8B-B14F-4D97-AF65-F5344CB8AC3E}">
        <p14:creationId xmlns:p14="http://schemas.microsoft.com/office/powerpoint/2010/main" val="2991707388"/>
      </p:ext>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 - Custom with Gray Animation">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2381102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Image - Celebration with Gray Anima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0" y="4800600"/>
            <a:ext cx="9144000" cy="2057400"/>
          </a:xfrm>
          <a:gradFill flip="none" rotWithShape="1">
            <a:gsLst>
              <a:gs pos="0">
                <a:schemeClr val="bg2"/>
              </a:gs>
              <a:gs pos="55000">
                <a:schemeClr val="bg2">
                  <a:alpha val="90000"/>
                  <a:lumMod val="45000"/>
                  <a:lumOff val="55000"/>
                </a:schemeClr>
              </a:gs>
              <a:gs pos="100000">
                <a:schemeClr val="bg2">
                  <a:alpha val="0"/>
                  <a:lumMod val="30000"/>
                  <a:lumOff val="70000"/>
                </a:schemeClr>
              </a:gs>
            </a:gsLst>
            <a:lin ang="0" scaled="1"/>
            <a:tileRect/>
          </a:gradFill>
        </p:spPr>
        <p:txBody>
          <a:bodyPr>
            <a:normAutofit/>
          </a:bodyPr>
          <a:lstStyle>
            <a:lvl1pPr marL="914400" indent="0">
              <a:defRPr sz="3200" baseline="0">
                <a:latin typeface="SJSU Spartan Regular" panose="02000000000000000000" pitchFamily="2" charset="0"/>
              </a:defRPr>
            </a:lvl1pPr>
          </a:lstStyle>
          <a:p>
            <a:r>
              <a:rPr lang="en-US" dirty="0" smtClean="0"/>
              <a:t>Headline line one</a:t>
            </a:r>
            <a:br>
              <a:rPr lang="en-US" dirty="0" smtClean="0"/>
            </a:br>
            <a:r>
              <a:rPr lang="en-US" dirty="0" smtClean="0"/>
              <a:t>This slide has</a:t>
            </a:r>
            <a:br>
              <a:rPr lang="en-US" dirty="0" smtClean="0"/>
            </a:br>
            <a:r>
              <a:rPr lang="en-US" dirty="0" smtClean="0"/>
              <a:t>animation built-in</a:t>
            </a:r>
            <a:endParaRPr lang="en-US" dirty="0"/>
          </a:p>
        </p:txBody>
      </p:sp>
    </p:spTree>
    <p:extLst>
      <p:ext uri="{BB962C8B-B14F-4D97-AF65-F5344CB8AC3E}">
        <p14:creationId xmlns:p14="http://schemas.microsoft.com/office/powerpoint/2010/main" val="3633704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1+#ppt_w/2"/>
                                          </p:val>
                                        </p:tav>
                                        <p:tav tm="100000">
                                          <p:val>
                                            <p:strVal val="#ppt_x"/>
                                          </p:val>
                                        </p:tav>
                                      </p:tavLst>
                                    </p:anim>
                                    <p:anim calcmode="lin" valueType="num">
                                      <p:cBhvr additive="base">
                                        <p:cTn id="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mage - Custom with Top Headline">
    <p:bg>
      <p:bgPr>
        <a:solidFill>
          <a:schemeClr val="bg1"/>
        </a:solidFill>
        <a:effectLst/>
      </p:bgPr>
    </p:bg>
    <p:spTree>
      <p:nvGrpSpPr>
        <p:cNvPr id="1" name=""/>
        <p:cNvGrpSpPr/>
        <p:nvPr/>
      </p:nvGrpSpPr>
      <p:grpSpPr>
        <a:xfrm>
          <a:off x="0" y="0"/>
          <a:ext cx="0" cy="0"/>
          <a:chOff x="0" y="0"/>
          <a:chExt cx="0" cy="0"/>
        </a:xfrm>
      </p:grpSpPr>
      <p:sp>
        <p:nvSpPr>
          <p:cNvPr id="3" name="Picture Placeholder 3"/>
          <p:cNvSpPr>
            <a:spLocks noGrp="1"/>
          </p:cNvSpPr>
          <p:nvPr>
            <p:ph type="pic" sz="quarter" idx="10" hasCustomPrompt="1"/>
          </p:nvPr>
        </p:nvSpPr>
        <p:spPr>
          <a:xfrm>
            <a:off x="0" y="0"/>
            <a:ext cx="9144000" cy="6858000"/>
          </a:xfrm>
          <a:prstGeom prst="rect">
            <a:avLst/>
          </a:prstGeom>
        </p:spPr>
        <p:txBody>
          <a:bodyPr anchor="ctr"/>
          <a:lstStyle>
            <a:lvl1pPr marL="0" indent="0" algn="ctr">
              <a:buFontTx/>
              <a:buNone/>
              <a:defRPr baseline="0"/>
            </a:lvl1pPr>
          </a:lstStyle>
          <a:p>
            <a:r>
              <a:rPr lang="en-US" dirty="0" smtClean="0"/>
              <a:t>Click the image logo to insert a background image. For compelling SJSU imagery: go.sjsu.edu/</a:t>
            </a:r>
            <a:r>
              <a:rPr lang="en-US" dirty="0" err="1" smtClean="0"/>
              <a:t>photographylibrary</a:t>
            </a:r>
            <a:endParaRPr lang="en-US" dirty="0"/>
          </a:p>
        </p:txBody>
      </p:sp>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smtClean="0"/>
              <a:t>Single iconic shots work well</a:t>
            </a:r>
            <a:endParaRPr lang="en-US" dirty="0"/>
          </a:p>
        </p:txBody>
      </p:sp>
    </p:spTree>
    <p:extLst>
      <p:ext uri="{BB962C8B-B14F-4D97-AF65-F5344CB8AC3E}">
        <p14:creationId xmlns:p14="http://schemas.microsoft.com/office/powerpoint/2010/main" val="3320661572"/>
      </p:ext>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mage - Tower Hall">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ormAutofit/>
          </a:bodyPr>
          <a:lstStyle>
            <a:lvl1pPr>
              <a:defRPr sz="3200">
                <a:latin typeface="SJSU Spartan Regular" panose="02000000000000000000" pitchFamily="2" charset="0"/>
              </a:defRPr>
            </a:lvl1pPr>
          </a:lstStyle>
          <a:p>
            <a:r>
              <a:rPr lang="en-US" dirty="0" smtClean="0"/>
              <a:t>Single iconic shots work well</a:t>
            </a:r>
            <a:endParaRPr lang="en-US" dirty="0"/>
          </a:p>
        </p:txBody>
      </p:sp>
    </p:spTree>
    <p:extLst>
      <p:ext uri="{BB962C8B-B14F-4D97-AF65-F5344CB8AC3E}">
        <p14:creationId xmlns:p14="http://schemas.microsoft.com/office/powerpoint/2010/main" val="2093532027"/>
      </p:ext>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mage - Classroom with Centered Headli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smtClean="0"/>
              <a:t>Slide Headline</a:t>
            </a:r>
            <a:endParaRPr lang="en-US" dirty="0"/>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smtClean="0"/>
              <a:t>click here to insert</a:t>
            </a:r>
            <a:br>
              <a:rPr lang="en-US" dirty="0" smtClean="0"/>
            </a:br>
            <a:r>
              <a:rPr lang="en-US" dirty="0" smtClean="0"/>
              <a:t>body copy, use</a:t>
            </a:r>
            <a:br>
              <a:rPr lang="en-US" dirty="0" smtClean="0"/>
            </a:br>
            <a:r>
              <a:rPr lang="en-US" dirty="0" smtClean="0"/>
              <a:t>Shift + Enter for</a:t>
            </a:r>
            <a:br>
              <a:rPr lang="en-US" dirty="0" smtClean="0"/>
            </a:br>
            <a:r>
              <a:rPr lang="en-US" dirty="0" smtClean="0"/>
              <a:t>closer line-breaks.</a:t>
            </a:r>
          </a:p>
        </p:txBody>
      </p:sp>
    </p:spTree>
    <p:extLst>
      <p:ext uri="{BB962C8B-B14F-4D97-AF65-F5344CB8AC3E}">
        <p14:creationId xmlns:p14="http://schemas.microsoft.com/office/powerpoint/2010/main" val="105818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mage - Custom with Centered Headline">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a:solidFill>
                  <a:schemeClr val="bg1"/>
                </a:solidFill>
                <a:latin typeface="Helvetica Neue" panose="020B0604020202020204" pitchFamily="34" charset="0"/>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3" name="Rectangle 2"/>
          <p:cNvSpPr/>
          <p:nvPr userDrawn="1"/>
        </p:nvSpPr>
        <p:spPr>
          <a:xfrm>
            <a:off x="0" y="2588104"/>
            <a:ext cx="9144000" cy="2609538"/>
          </a:xfrm>
          <a:prstGeom prst="rect">
            <a:avLst/>
          </a:prstGeom>
          <a:gradFill>
            <a:gsLst>
              <a:gs pos="0">
                <a:schemeClr val="tx2"/>
              </a:gs>
              <a:gs pos="44000">
                <a:schemeClr val="accent1">
                  <a:lumMod val="45000"/>
                  <a:lumOff val="55000"/>
                  <a:alpha val="87000"/>
                </a:schemeClr>
              </a:gs>
              <a:gs pos="100000">
                <a:schemeClr val="accent1">
                  <a:alpha val="0"/>
                  <a:lumMod val="0"/>
                  <a:lumOff val="10000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0" y="2812693"/>
            <a:ext cx="9144000" cy="716570"/>
          </a:xfrm>
          <a:noFill/>
        </p:spPr>
        <p:txBody>
          <a:bodyPr>
            <a:normAutofit/>
          </a:bodyPr>
          <a:lstStyle>
            <a:lvl1pPr marL="914400" indent="0">
              <a:defRPr sz="3200" baseline="0">
                <a:latin typeface="SJSU Spartan Regular" panose="02000000000000000000" pitchFamily="2" charset="0"/>
              </a:defRPr>
            </a:lvl1pPr>
          </a:lstStyle>
          <a:p>
            <a:r>
              <a:rPr lang="en-US" dirty="0" smtClean="0"/>
              <a:t>Slide Headline</a:t>
            </a:r>
            <a:endParaRPr lang="en-US" dirty="0"/>
          </a:p>
        </p:txBody>
      </p:sp>
      <p:sp>
        <p:nvSpPr>
          <p:cNvPr id="5" name="Text Placeholder 4"/>
          <p:cNvSpPr>
            <a:spLocks noGrp="1"/>
          </p:cNvSpPr>
          <p:nvPr>
            <p:ph type="body" sz="quarter" idx="10" hasCustomPrompt="1"/>
          </p:nvPr>
        </p:nvSpPr>
        <p:spPr>
          <a:xfrm>
            <a:off x="0" y="3529264"/>
            <a:ext cx="9144000" cy="1668379"/>
          </a:xfrm>
          <a:prstGeom prst="rect">
            <a:avLst/>
          </a:prstGeom>
        </p:spPr>
        <p:txBody>
          <a:bodyPr/>
          <a:lstStyle>
            <a:lvl1pPr marL="914400" indent="0">
              <a:lnSpc>
                <a:spcPct val="100000"/>
              </a:lnSpc>
              <a:buFontTx/>
              <a:buNone/>
              <a:defRPr sz="1600" spc="300" baseline="0">
                <a:solidFill>
                  <a:schemeClr val="bg1"/>
                </a:solidFill>
                <a:latin typeface="Helvetica Neue" panose="020B0604020202020204" pitchFamily="34" charset="0"/>
              </a:defRPr>
            </a:lvl1pPr>
            <a:lvl2pPr marL="457200" indent="0">
              <a:buFontTx/>
              <a:buNone/>
              <a:defRPr>
                <a:solidFill>
                  <a:schemeClr val="bg1"/>
                </a:solidFill>
                <a:latin typeface="Helvetica Neue" panose="020B0604020202020204" pitchFamily="34" charset="0"/>
              </a:defRPr>
            </a:lvl2pPr>
            <a:lvl3pPr marL="914400" indent="0">
              <a:buFontTx/>
              <a:buNone/>
              <a:defRPr>
                <a:solidFill>
                  <a:schemeClr val="bg1"/>
                </a:solidFill>
                <a:latin typeface="Helvetica Neue" panose="020B0604020202020204" pitchFamily="34" charset="0"/>
              </a:defRPr>
            </a:lvl3pPr>
            <a:lvl4pPr marL="1371600" indent="0">
              <a:buFontTx/>
              <a:buNone/>
              <a:defRPr>
                <a:solidFill>
                  <a:schemeClr val="bg1"/>
                </a:solidFill>
                <a:latin typeface="Helvetica Neue" panose="020B0604020202020204" pitchFamily="34" charset="0"/>
              </a:defRPr>
            </a:lvl4pPr>
            <a:lvl5pPr marL="1828800" indent="0">
              <a:buFontTx/>
              <a:buNone/>
              <a:defRPr>
                <a:solidFill>
                  <a:schemeClr val="bg1"/>
                </a:solidFill>
                <a:latin typeface="Helvetica Neue" panose="020B0604020202020204" pitchFamily="34" charset="0"/>
              </a:defRPr>
            </a:lvl5pPr>
          </a:lstStyle>
          <a:p>
            <a:pPr lvl="0"/>
            <a:r>
              <a:rPr lang="en-US" dirty="0" smtClean="0"/>
              <a:t>click here to insert</a:t>
            </a:r>
            <a:br>
              <a:rPr lang="en-US" dirty="0" smtClean="0"/>
            </a:br>
            <a:r>
              <a:rPr lang="en-US" dirty="0" smtClean="0"/>
              <a:t>body copy, use</a:t>
            </a:r>
            <a:br>
              <a:rPr lang="en-US" dirty="0" smtClean="0"/>
            </a:br>
            <a:r>
              <a:rPr lang="en-US" dirty="0" smtClean="0"/>
              <a:t>Shift + Enter for</a:t>
            </a:r>
            <a:br>
              <a:rPr lang="en-US" dirty="0" smtClean="0"/>
            </a:br>
            <a:r>
              <a:rPr lang="en-US" dirty="0" smtClean="0"/>
              <a:t>closer line-breaks.</a:t>
            </a:r>
          </a:p>
        </p:txBody>
      </p:sp>
    </p:spTree>
    <p:extLst>
      <p:ext uri="{BB962C8B-B14F-4D97-AF65-F5344CB8AC3E}">
        <p14:creationId xmlns:p14="http://schemas.microsoft.com/office/powerpoint/2010/main" val="1066945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mage - Right Column">
    <p:bg>
      <p:bgPr>
        <a:solidFill>
          <a:schemeClr val="tx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457200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smtClean="0"/>
              <a:t>Click image logo to insert picture.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628650" y="702009"/>
            <a:ext cx="5314950" cy="629487"/>
          </a:xfrm>
        </p:spPr>
        <p:txBody>
          <a:bodyPr/>
          <a:lstStyle>
            <a:lvl1pPr>
              <a:defRPr>
                <a:latin typeface="SJSU Spartan Regular" panose="02000000000000000000" pitchFamily="2" charset="0"/>
              </a:defRPr>
            </a:lvl1pPr>
          </a:lstStyle>
          <a:p>
            <a:r>
              <a:rPr lang="en-US" dirty="0" smtClean="0"/>
              <a:t>Headline</a:t>
            </a:r>
            <a:endParaRPr lang="en-US" dirty="0"/>
          </a:p>
        </p:txBody>
      </p:sp>
      <p:sp>
        <p:nvSpPr>
          <p:cNvPr id="6" name="Text Placeholder 5"/>
          <p:cNvSpPr>
            <a:spLocks noGrp="1"/>
          </p:cNvSpPr>
          <p:nvPr>
            <p:ph type="body" sz="quarter" idx="11" hasCustomPrompt="1"/>
          </p:nvPr>
        </p:nvSpPr>
        <p:spPr>
          <a:xfrm>
            <a:off x="628651" y="1416385"/>
            <a:ext cx="5314949"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Subheading</a:t>
            </a:r>
          </a:p>
        </p:txBody>
      </p:sp>
      <p:sp>
        <p:nvSpPr>
          <p:cNvPr id="8" name="Text Placeholder 7"/>
          <p:cNvSpPr>
            <a:spLocks noGrp="1"/>
          </p:cNvSpPr>
          <p:nvPr>
            <p:ph type="body" sz="quarter" idx="12" hasCustomPrompt="1"/>
          </p:nvPr>
        </p:nvSpPr>
        <p:spPr>
          <a:xfrm>
            <a:off x="628650" y="2033504"/>
            <a:ext cx="3943350"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smtClean="0"/>
              <a:t>Click here to insert body copy</a:t>
            </a:r>
          </a:p>
        </p:txBody>
      </p:sp>
    </p:spTree>
    <p:extLst>
      <p:ext uri="{BB962C8B-B14F-4D97-AF65-F5344CB8AC3E}">
        <p14:creationId xmlns:p14="http://schemas.microsoft.com/office/powerpoint/2010/main" val="3178925381"/>
      </p:ext>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Image - Left Column">
    <p:bg>
      <p:bgPr>
        <a:solidFill>
          <a:schemeClr val="bg2"/>
        </a:solidFill>
        <a:effectLst/>
      </p:bgPr>
    </p:bg>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0"/>
            <a:ext cx="4572000" cy="6858000"/>
          </a:xfrm>
          <a:prstGeom prst="rect">
            <a:avLst/>
          </a:prstGeom>
        </p:spPr>
        <p:txBody>
          <a:bodyPr anchor="ctr"/>
          <a:lstStyle>
            <a:lvl1pPr marL="0" indent="0" algn="ctr">
              <a:buFontTx/>
              <a:buNone/>
              <a:defRPr sz="2000" baseline="0">
                <a:solidFill>
                  <a:schemeClr val="bg1"/>
                </a:solidFill>
                <a:latin typeface="Helvetica Neue" panose="020B0604020202020204" pitchFamily="34" charset="0"/>
              </a:defRPr>
            </a:lvl1pPr>
          </a:lstStyle>
          <a:p>
            <a:r>
              <a:rPr lang="en-US" dirty="0" smtClean="0"/>
              <a:t>Click image logo to insert picture. For compelling SJSU imagery: go.sjsu.edu/</a:t>
            </a:r>
            <a:r>
              <a:rPr lang="en-US" dirty="0" err="1" smtClean="0"/>
              <a:t>photographylibrary</a:t>
            </a:r>
            <a:endParaRPr lang="en-US" dirty="0"/>
          </a:p>
        </p:txBody>
      </p:sp>
      <p:sp>
        <p:nvSpPr>
          <p:cNvPr id="2" name="Title 1"/>
          <p:cNvSpPr>
            <a:spLocks noGrp="1"/>
          </p:cNvSpPr>
          <p:nvPr>
            <p:ph type="title" hasCustomPrompt="1"/>
          </p:nvPr>
        </p:nvSpPr>
        <p:spPr>
          <a:xfrm>
            <a:off x="4800600" y="702009"/>
            <a:ext cx="4138863" cy="629487"/>
          </a:xfrm>
        </p:spPr>
        <p:txBody>
          <a:bodyPr/>
          <a:lstStyle>
            <a:lvl1pPr>
              <a:defRPr>
                <a:latin typeface="SJSU Spartan Regular" panose="02000000000000000000" pitchFamily="2" charset="0"/>
              </a:defRPr>
            </a:lvl1pPr>
          </a:lstStyle>
          <a:p>
            <a:r>
              <a:rPr lang="en-US" dirty="0" smtClean="0"/>
              <a:t>Headline</a:t>
            </a:r>
            <a:endParaRPr lang="en-US" dirty="0"/>
          </a:p>
        </p:txBody>
      </p:sp>
      <p:sp>
        <p:nvSpPr>
          <p:cNvPr id="6" name="Text Placeholder 5"/>
          <p:cNvSpPr>
            <a:spLocks noGrp="1"/>
          </p:cNvSpPr>
          <p:nvPr>
            <p:ph type="body" sz="quarter" idx="11" hasCustomPrompt="1"/>
          </p:nvPr>
        </p:nvSpPr>
        <p:spPr>
          <a:xfrm>
            <a:off x="4800601" y="1416385"/>
            <a:ext cx="4138863" cy="492627"/>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Subheading</a:t>
            </a:r>
          </a:p>
        </p:txBody>
      </p:sp>
      <p:sp>
        <p:nvSpPr>
          <p:cNvPr id="8" name="Text Placeholder 7"/>
          <p:cNvSpPr>
            <a:spLocks noGrp="1"/>
          </p:cNvSpPr>
          <p:nvPr>
            <p:ph type="body" sz="quarter" idx="12" hasCustomPrompt="1"/>
          </p:nvPr>
        </p:nvSpPr>
        <p:spPr>
          <a:xfrm>
            <a:off x="4800600" y="2033504"/>
            <a:ext cx="4138863" cy="4824497"/>
          </a:xfrm>
          <a:prstGeom prst="rect">
            <a:avLst/>
          </a:prstGeom>
        </p:spPr>
        <p:txBody>
          <a:bodyPr/>
          <a:lstStyle>
            <a:lvl1pPr marL="0" indent="0">
              <a:buFontTx/>
              <a:buNone/>
              <a:defRPr sz="2000">
                <a:solidFill>
                  <a:schemeClr val="bg1"/>
                </a:solidFill>
                <a:latin typeface="Helvetica Neue" panose="020B0604020202020204" pitchFamily="34" charset="0"/>
              </a:defRPr>
            </a:lvl1pPr>
            <a:lvl2pPr marL="457200" indent="0">
              <a:buFontTx/>
              <a:buNone/>
              <a:defRPr sz="1800">
                <a:solidFill>
                  <a:schemeClr val="bg1"/>
                </a:solidFill>
                <a:latin typeface="Helvetica Neue" panose="020B0604020202020204" pitchFamily="34" charset="0"/>
              </a:defRPr>
            </a:lvl2pPr>
            <a:lvl3pPr marL="914400" indent="0">
              <a:buFontTx/>
              <a:buNone/>
              <a:defRPr sz="1600">
                <a:solidFill>
                  <a:schemeClr val="bg1"/>
                </a:solidFill>
                <a:latin typeface="Helvetica Neue" panose="020B0604020202020204" pitchFamily="34" charset="0"/>
              </a:defRPr>
            </a:lvl3pPr>
            <a:lvl4pPr marL="1371600" indent="0">
              <a:buFontTx/>
              <a:buNone/>
              <a:defRPr sz="1400">
                <a:solidFill>
                  <a:schemeClr val="bg1"/>
                </a:solidFill>
                <a:latin typeface="Helvetica Neue" panose="020B0604020202020204" pitchFamily="34" charset="0"/>
              </a:defRPr>
            </a:lvl4pPr>
            <a:lvl5pPr marL="1828800" indent="0">
              <a:buFontTx/>
              <a:buNone/>
              <a:defRPr sz="1200">
                <a:solidFill>
                  <a:schemeClr val="bg1"/>
                </a:solidFill>
                <a:latin typeface="Helvetica Neue" panose="020B0604020202020204" pitchFamily="34" charset="0"/>
              </a:defRPr>
            </a:lvl5pPr>
          </a:lstStyle>
          <a:p>
            <a:pPr lvl="0"/>
            <a:r>
              <a:rPr lang="en-US" dirty="0" smtClean="0"/>
              <a:t>Click here to insert body copy</a:t>
            </a:r>
          </a:p>
        </p:txBody>
      </p:sp>
    </p:spTree>
    <p:extLst>
      <p:ext uri="{BB962C8B-B14F-4D97-AF65-F5344CB8AC3E}">
        <p14:creationId xmlns:p14="http://schemas.microsoft.com/office/powerpoint/2010/main" val="812107907"/>
      </p:ext>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ue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543625441"/>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413335830"/>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51365510"/>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794846347"/>
      </p:ext>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Gold - Three-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2996127049"/>
              </p:ext>
            </p:extLst>
          </p:nvPr>
        </p:nvGraphicFramePr>
        <p:xfrm>
          <a:off x="122129" y="711230"/>
          <a:ext cx="2880360"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8" name="Chart 7"/>
          <p:cNvGraphicFramePr/>
          <p:nvPr userDrawn="1">
            <p:extLst>
              <p:ext uri="{D42A27DB-BD31-4B8C-83A1-F6EECF244321}">
                <p14:modId xmlns:p14="http://schemas.microsoft.com/office/powerpoint/2010/main" val="1856341872"/>
              </p:ext>
            </p:extLst>
          </p:nvPr>
        </p:nvGraphicFramePr>
        <p:xfrm>
          <a:off x="3144346" y="711230"/>
          <a:ext cx="2880360" cy="541866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p:cNvGraphicFramePr/>
          <p:nvPr userDrawn="1">
            <p:extLst>
              <p:ext uri="{D42A27DB-BD31-4B8C-83A1-F6EECF244321}">
                <p14:modId xmlns:p14="http://schemas.microsoft.com/office/powerpoint/2010/main" val="4216628881"/>
              </p:ext>
            </p:extLst>
          </p:nvPr>
        </p:nvGraphicFramePr>
        <p:xfrm>
          <a:off x="6166563" y="711230"/>
          <a:ext cx="288036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0"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129299517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ver - Custom with Primary Mark">
    <p:bg>
      <p:bgPr>
        <a:solidFill>
          <a:schemeClr val="accent3"/>
        </a:solidFill>
        <a:effectLst/>
      </p:bgPr>
    </p:bg>
    <p:spTree>
      <p:nvGrpSpPr>
        <p:cNvPr id="1" name=""/>
        <p:cNvGrpSpPr/>
        <p:nvPr/>
      </p:nvGrpSpPr>
      <p:grpSpPr>
        <a:xfrm>
          <a:off x="0" y="0"/>
          <a:ext cx="0" cy="0"/>
          <a:chOff x="0" y="0"/>
          <a:chExt cx="0" cy="0"/>
        </a:xfrm>
      </p:grpSpPr>
      <p:sp>
        <p:nvSpPr>
          <p:cNvPr id="7" name="Picture Placeholder 6"/>
          <p:cNvSpPr>
            <a:spLocks noGrp="1"/>
          </p:cNvSpPr>
          <p:nvPr>
            <p:ph type="pic" sz="quarter" idx="11" hasCustomPrompt="1"/>
          </p:nvPr>
        </p:nvSpPr>
        <p:spPr>
          <a:xfrm>
            <a:off x="0" y="0"/>
            <a:ext cx="9144000" cy="6858000"/>
          </a:xfrm>
          <a:prstGeom prst="rect">
            <a:avLst/>
          </a:prstGeom>
        </p:spPr>
        <p:txBody>
          <a:bodyPr/>
          <a:lstStyle>
            <a:lvl1pPr marL="0" marR="0" indent="0" algn="ctr" defTabSz="914400" rtl="0" eaLnBrk="1" fontAlgn="auto" latinLnBrk="0" hangingPunct="1">
              <a:lnSpc>
                <a:spcPct val="90000"/>
              </a:lnSpc>
              <a:spcBef>
                <a:spcPts val="1000"/>
              </a:spcBef>
              <a:spcAft>
                <a:spcPts val="0"/>
              </a:spcAft>
              <a:buClrTx/>
              <a:buSzTx/>
              <a:buFontTx/>
              <a:buNone/>
              <a:tabLst/>
              <a:defRPr sz="1600" baseline="0">
                <a:solidFill>
                  <a:schemeClr val="bg1"/>
                </a:solidFill>
                <a:latin typeface="Helvetica Neue" panose="020B0604020202020204" pitchFamily="34" charset="0"/>
              </a:defRPr>
            </a:lvl1pPr>
          </a:lstStyle>
          <a:p>
            <a:r>
              <a:rPr lang="en-US" dirty="0" smtClean="0"/>
              <a:t>To insert a custom background picture, do the following: On a PC, select the background by clicking outside the primary mark, then right-click and select “Bring to Front.” Click the image icon to select an image. Then, right-click and select “Send to Back.” On a Mac, select the background by right-clicking (or </a:t>
            </a:r>
            <a:r>
              <a:rPr lang="en-US" dirty="0" err="1" smtClean="0"/>
              <a:t>Ctrl+click</a:t>
            </a:r>
            <a:r>
              <a:rPr lang="en-US" dirty="0" smtClean="0"/>
              <a:t>), then select Format Shape – Fill – Picture or Texture – Choose Picture. For compelling SJSU imagery: go.sjsu.edu/</a:t>
            </a:r>
            <a:r>
              <a:rPr lang="en-US" dirty="0" err="1" smtClean="0"/>
              <a:t>photographylibrary</a:t>
            </a:r>
            <a:endParaRPr lang="en-US" dirty="0" smtClean="0"/>
          </a:p>
        </p:txBody>
      </p:sp>
      <p:sp>
        <p:nvSpPr>
          <p:cNvPr id="6" name="Title 1" descr="SJSU Primary Mark" title="SJSU Primary Mark"/>
          <p:cNvSpPr>
            <a:spLocks noGrp="1"/>
          </p:cNvSpPr>
          <p:nvPr>
            <p:ph type="title" hasCustomPrompt="1"/>
          </p:nvPr>
        </p:nvSpPr>
        <p:spPr>
          <a:xfrm>
            <a:off x="2157984" y="3264408"/>
            <a:ext cx="4837176" cy="905256"/>
          </a:xfrm>
          <a:blipFill>
            <a:blip r:embed="rId2"/>
            <a:stretch>
              <a:fillRect/>
            </a:stretch>
          </a:blipFill>
        </p:spPr>
        <p:txBody>
          <a:bodyPr/>
          <a:lstStyle>
            <a:lvl1pPr>
              <a:defRPr baseline="0"/>
            </a:lvl1pPr>
          </a:lstStyle>
          <a:p>
            <a:r>
              <a:rPr lang="en-US" dirty="0" smtClean="0"/>
              <a:t> </a:t>
            </a:r>
            <a:endParaRPr lang="en-US" dirty="0"/>
          </a:p>
        </p:txBody>
      </p:sp>
    </p:spTree>
    <p:extLst>
      <p:ext uri="{BB962C8B-B14F-4D97-AF65-F5344CB8AC3E}">
        <p14:creationId xmlns:p14="http://schemas.microsoft.com/office/powerpoint/2010/main" val="3489278238"/>
      </p:ext>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ue Two-Doughnut Compariso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bg2"/>
          </a:solidFill>
        </p:spPr>
        <p:txBody>
          <a:bodyPr/>
          <a:lstStyle>
            <a:lvl1pPr>
              <a:defRPr>
                <a:latin typeface="SJSU Spartan Bold" panose="02000000000000000000" pitchFamily="2" charset="0"/>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7" name="Chart 6"/>
          <p:cNvGraphicFramePr/>
          <p:nvPr userDrawn="1">
            <p:extLst>
              <p:ext uri="{D42A27DB-BD31-4B8C-83A1-F6EECF244321}">
                <p14:modId xmlns:p14="http://schemas.microsoft.com/office/powerpoint/2010/main" val="4039942456"/>
              </p:ext>
            </p:extLst>
          </p:nvPr>
        </p:nvGraphicFramePr>
        <p:xfrm>
          <a:off x="122128" y="711230"/>
          <a:ext cx="3162953" cy="541866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p:cNvGraphicFramePr/>
          <p:nvPr userDrawn="1">
            <p:extLst>
              <p:ext uri="{D42A27DB-BD31-4B8C-83A1-F6EECF244321}">
                <p14:modId xmlns:p14="http://schemas.microsoft.com/office/powerpoint/2010/main" val="1447531141"/>
              </p:ext>
            </p:extLst>
          </p:nvPr>
        </p:nvGraphicFramePr>
        <p:xfrm>
          <a:off x="5883967" y="711230"/>
          <a:ext cx="3162956"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4"/>
          <p:cNvSpPr>
            <a:spLocks noGrp="1"/>
          </p:cNvSpPr>
          <p:nvPr>
            <p:ph type="body" sz="quarter" idx="11" hasCustomPrompt="1"/>
          </p:nvPr>
        </p:nvSpPr>
        <p:spPr>
          <a:xfrm>
            <a:off x="3285084" y="711229"/>
            <a:ext cx="2598884" cy="1438413"/>
          </a:xfrm>
          <a:prstGeom prst="rect">
            <a:avLst/>
          </a:prstGeom>
          <a:solidFill>
            <a:schemeClr val="tx2"/>
          </a:solidFill>
        </p:spPr>
        <p:txBody>
          <a:bodyPr anchor="ctr"/>
          <a:lstStyle>
            <a:lvl1pPr marL="0" indent="0">
              <a:buFontTx/>
              <a:buNone/>
              <a:defRPr sz="1800" baseline="0">
                <a:solidFill>
                  <a:schemeClr val="bg1"/>
                </a:solidFill>
                <a:latin typeface="SJSU Spartan Bold" panose="02000000000000000000" pitchFamily="2" charset="0"/>
              </a:defRPr>
            </a:lvl1pPr>
            <a:lvl2pPr marL="457200" indent="0">
              <a:buFontTx/>
              <a:buNone/>
              <a:defRPr sz="1800">
                <a:latin typeface="SJSU Spartan Regular" panose="02000000000000000000" pitchFamily="2" charset="0"/>
              </a:defRPr>
            </a:lvl2pPr>
            <a:lvl3pPr marL="914400" indent="0">
              <a:buFontTx/>
              <a:buNone/>
              <a:defRPr sz="1600">
                <a:latin typeface="SJSU Spartan Regular" panose="02000000000000000000" pitchFamily="2" charset="0"/>
              </a:defRPr>
            </a:lvl3pPr>
            <a:lvl4pPr marL="1371600" indent="0">
              <a:buFontTx/>
              <a:buNone/>
              <a:defRPr sz="1400">
                <a:latin typeface="SJSU Spartan Regular" panose="02000000000000000000" pitchFamily="2" charset="0"/>
              </a:defRPr>
            </a:lvl4pPr>
            <a:lvl5pPr marL="1828800" indent="0">
              <a:buFontTx/>
              <a:buNone/>
              <a:defRPr sz="1400">
                <a:latin typeface="SJSU Spartan Regular" panose="02000000000000000000" pitchFamily="2" charset="0"/>
              </a:defRPr>
            </a:lvl5pPr>
          </a:lstStyle>
          <a:p>
            <a:pPr lvl="0"/>
            <a:r>
              <a:rPr lang="en-US" dirty="0" smtClean="0"/>
              <a:t>Subheading Line 1</a:t>
            </a:r>
            <a:br>
              <a:rPr lang="en-US" dirty="0" smtClean="0"/>
            </a:br>
            <a:r>
              <a:rPr lang="en-US" dirty="0" smtClean="0"/>
              <a:t>Subheading</a:t>
            </a:r>
          </a:p>
        </p:txBody>
      </p:sp>
      <p:sp>
        <p:nvSpPr>
          <p:cNvPr id="10" name="Rectangle 9"/>
          <p:cNvSpPr/>
          <p:nvPr userDrawn="1"/>
        </p:nvSpPr>
        <p:spPr>
          <a:xfrm>
            <a:off x="3285083" y="1799342"/>
            <a:ext cx="2598884" cy="433055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l">
              <a:lnSpc>
                <a:spcPct val="150000"/>
              </a:lnSpc>
            </a:pPr>
            <a:r>
              <a:rPr lang="en-US" sz="1200" spc="0" dirty="0" smtClean="0">
                <a:latin typeface="Helvetica Neue" panose="020B0604020202020204" pitchFamily="34" charset="0"/>
              </a:rPr>
              <a:t>Lorem ipsum dolor sit </a:t>
            </a:r>
            <a:r>
              <a:rPr lang="en-US" sz="1200" spc="0" dirty="0" err="1" smtClean="0">
                <a:latin typeface="Helvetica Neue" panose="020B0604020202020204" pitchFamily="34" charset="0"/>
              </a:rPr>
              <a:t>amet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consectetur</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adipiscing</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elit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sed</a:t>
            </a:r>
            <a:r>
              <a:rPr lang="en-US" sz="1200" spc="0" dirty="0" smtClean="0">
                <a:latin typeface="Helvetica Neue" panose="020B0604020202020204" pitchFamily="34" charset="0"/>
              </a:rPr>
              <a:t> do </a:t>
            </a:r>
            <a:r>
              <a:rPr lang="en-US" sz="1200" spc="0" dirty="0" err="1" smtClean="0">
                <a:latin typeface="Helvetica Neue" panose="020B0604020202020204" pitchFamily="34" charset="0"/>
              </a:rPr>
              <a:t>eiusmod</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tempor</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incididunt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labore</a:t>
            </a:r>
            <a:r>
              <a:rPr lang="en-US" sz="1200" spc="0" dirty="0" smtClean="0">
                <a:latin typeface="Helvetica Neue" panose="020B0604020202020204" pitchFamily="34" charset="0"/>
              </a:rPr>
              <a:t> et </a:t>
            </a:r>
            <a:r>
              <a:rPr lang="en-US" sz="1200" spc="0" dirty="0" err="1" smtClean="0">
                <a:latin typeface="Helvetica Neue" panose="020B0604020202020204" pitchFamily="34" charset="0"/>
              </a:rPr>
              <a:t>dolore</a:t>
            </a:r>
            <a:r>
              <a:rPr lang="en-US" sz="1200" spc="0" dirty="0" smtClean="0">
                <a:latin typeface="Helvetica Neue" panose="020B0604020202020204" pitchFamily="34" charset="0"/>
              </a:rPr>
              <a:t> magna </a:t>
            </a:r>
            <a:r>
              <a:rPr lang="en-US" sz="1200" spc="0" dirty="0" err="1" smtClean="0">
                <a:latin typeface="Helvetica Neue" panose="020B0604020202020204" pitchFamily="34" charset="0"/>
              </a:rPr>
              <a:t>aliqua</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enim</a:t>
            </a:r>
            <a:r>
              <a:rPr lang="en-US" sz="1200" spc="0" dirty="0" smtClean="0">
                <a:latin typeface="Helvetica Neue" panose="020B0604020202020204" pitchFamily="34" charset="0"/>
              </a:rPr>
              <a:t> ad minim </a:t>
            </a:r>
            <a:r>
              <a:rPr lang="en-US" sz="1200" spc="0" dirty="0" err="1" smtClean="0">
                <a:latin typeface="Helvetica Neue" panose="020B0604020202020204" pitchFamily="34" charset="0"/>
              </a:rPr>
              <a:t>veniam</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quis</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nostrud</a:t>
            </a:r>
            <a:r>
              <a:rPr lang="en-US" sz="1200" spc="0" dirty="0" smtClean="0">
                <a:latin typeface="Helvetica Neue" panose="020B0604020202020204" pitchFamily="34" charset="0"/>
              </a:rPr>
              <a:t> exercitation </a:t>
            </a:r>
            <a:r>
              <a:rPr lang="en-US" sz="1200" spc="0" dirty="0" err="1" smtClean="0">
                <a:latin typeface="Helvetica Neue" panose="020B0604020202020204" pitchFamily="34" charset="0"/>
              </a:rPr>
              <a:t>ullamco</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laboris</a:t>
            </a:r>
            <a:r>
              <a:rPr lang="en-US" sz="1200" spc="0" dirty="0" smtClean="0">
                <a:latin typeface="Helvetica Neue" panose="020B0604020202020204" pitchFamily="34" charset="0"/>
              </a:rPr>
              <a:t> nisi </a:t>
            </a:r>
            <a:r>
              <a:rPr lang="en-US" sz="1200" spc="0" dirty="0" err="1" smtClean="0">
                <a:latin typeface="Helvetica Neue" panose="020B0604020202020204" pitchFamily="34" charset="0"/>
              </a:rPr>
              <a:t>ut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aliquip</a:t>
            </a:r>
            <a:r>
              <a:rPr lang="en-US" sz="1200" spc="0" dirty="0" smtClean="0">
                <a:latin typeface="Helvetica Neue" panose="020B0604020202020204" pitchFamily="34" charset="0"/>
              </a:rPr>
              <a:t> ex </a:t>
            </a:r>
            <a:r>
              <a:rPr lang="en-US" sz="1200" spc="0" dirty="0" err="1" smtClean="0">
                <a:latin typeface="Helvetica Neue" panose="020B0604020202020204" pitchFamily="34" charset="0"/>
              </a:rPr>
              <a:t>ea</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commodo</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consequat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Duis</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aute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irure</a:t>
            </a:r>
            <a:r>
              <a:rPr lang="en-US" sz="1200" spc="0" dirty="0" smtClean="0">
                <a:latin typeface="Helvetica Neue" panose="020B0604020202020204" pitchFamily="34" charset="0"/>
              </a:rPr>
              <a:t> dolor in </a:t>
            </a:r>
            <a:r>
              <a:rPr lang="en-US" sz="1200" spc="0" dirty="0" err="1" smtClean="0">
                <a:latin typeface="Helvetica Neue" panose="020B0604020202020204" pitchFamily="34" charset="0"/>
              </a:rPr>
              <a:t>reprehenderit</a:t>
            </a:r>
            <a:r>
              <a:rPr lang="en-US" sz="1200" spc="0" dirty="0" smtClean="0">
                <a:latin typeface="Helvetica Neue" panose="020B0604020202020204" pitchFamily="34" charset="0"/>
              </a:rPr>
              <a:t> in </a:t>
            </a:r>
            <a:r>
              <a:rPr lang="en-US" sz="1200" spc="0" dirty="0" err="1" smtClean="0">
                <a:latin typeface="Helvetica Neue" panose="020B0604020202020204" pitchFamily="34" charset="0"/>
              </a:rPr>
              <a:t>voluptate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velit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esse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cillum</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dolore</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eu</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fugiat</a:t>
            </a:r>
            <a:r>
              <a:rPr lang="en-US" sz="1200" spc="0" dirty="0" smtClean="0">
                <a:latin typeface="Helvetica Neue" panose="020B0604020202020204" pitchFamily="34" charset="0"/>
              </a:rPr>
              <a:t> </a:t>
            </a:r>
            <a:r>
              <a:rPr lang="en-US" sz="1200" spc="0" dirty="0" err="1" smtClean="0">
                <a:latin typeface="Helvetica Neue" panose="020B0604020202020204" pitchFamily="34" charset="0"/>
              </a:rPr>
              <a:t>nulla</a:t>
            </a:r>
            <a:r>
              <a:rPr lang="en-US" sz="1200" spc="0" dirty="0" smtClean="0">
                <a:latin typeface="Helvetica Neue" panose="020B0604020202020204" pitchFamily="34" charset="0"/>
              </a:rPr>
              <a:t>.</a:t>
            </a:r>
            <a:endParaRPr lang="en-US" sz="1200" spc="0" dirty="0">
              <a:latin typeface="Helvetica Neue" panose="020B0604020202020204" pitchFamily="34" charset="0"/>
            </a:endParaRPr>
          </a:p>
        </p:txBody>
      </p:sp>
      <p:sp>
        <p:nvSpPr>
          <p:cNvPr id="11" name="Text Placeholder 22"/>
          <p:cNvSpPr>
            <a:spLocks noGrp="1" noChangeAspect="1"/>
          </p:cNvSpPr>
          <p:nvPr>
            <p:ph type="body" sz="quarter" idx="17" hasCustomPrompt="1"/>
          </p:nvPr>
        </p:nvSpPr>
        <p:spPr>
          <a:xfrm>
            <a:off x="5943600" y="6217920"/>
            <a:ext cx="2349470" cy="438912"/>
          </a:xfrm>
          <a:prstGeom prst="rect">
            <a:avLst/>
          </a:prstGeom>
          <a:blipFill>
            <a:blip r:embed="rId4"/>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2"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868799494"/>
      </p:ext>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lumn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2" name="Chart 11"/>
          <p:cNvGraphicFramePr/>
          <p:nvPr userDrawn="1">
            <p:extLst>
              <p:ext uri="{D42A27DB-BD31-4B8C-83A1-F6EECF244321}">
                <p14:modId xmlns:p14="http://schemas.microsoft.com/office/powerpoint/2010/main" val="1480934478"/>
              </p:ext>
            </p:extLst>
          </p:nvPr>
        </p:nvGraphicFramePr>
        <p:xfrm>
          <a:off x="475934" y="925158"/>
          <a:ext cx="1761941" cy="525105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3" name="Chart 12"/>
          <p:cNvGraphicFramePr/>
          <p:nvPr userDrawn="1">
            <p:extLst>
              <p:ext uri="{D42A27DB-BD31-4B8C-83A1-F6EECF244321}">
                <p14:modId xmlns:p14="http://schemas.microsoft.com/office/powerpoint/2010/main" val="453936038"/>
              </p:ext>
            </p:extLst>
          </p:nvPr>
        </p:nvGraphicFramePr>
        <p:xfrm>
          <a:off x="2502569" y="925158"/>
          <a:ext cx="2414530" cy="5251055"/>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4" name="Chart 13"/>
          <p:cNvGraphicFramePr/>
          <p:nvPr userDrawn="1">
            <p:extLst>
              <p:ext uri="{D42A27DB-BD31-4B8C-83A1-F6EECF244321}">
                <p14:modId xmlns:p14="http://schemas.microsoft.com/office/powerpoint/2010/main" val="2747769721"/>
              </p:ext>
            </p:extLst>
          </p:nvPr>
        </p:nvGraphicFramePr>
        <p:xfrm>
          <a:off x="4917099" y="925158"/>
          <a:ext cx="4129825" cy="5251054"/>
        </p:xfrm>
        <a:graphic>
          <a:graphicData uri="http://schemas.openxmlformats.org/drawingml/2006/chart">
            <c:chart xmlns:c="http://schemas.openxmlformats.org/drawingml/2006/chart" xmlns:r="http://schemas.openxmlformats.org/officeDocument/2006/relationships" r:id="rId4"/>
          </a:graphicData>
        </a:graphic>
      </p:graphicFrame>
      <p:sp>
        <p:nvSpPr>
          <p:cNvPr id="8" name="Text Placeholder 22"/>
          <p:cNvSpPr>
            <a:spLocks noGrp="1" noChangeAspect="1"/>
          </p:cNvSpPr>
          <p:nvPr>
            <p:ph type="body" sz="quarter" idx="17" hasCustomPrompt="1"/>
          </p:nvPr>
        </p:nvSpPr>
        <p:spPr>
          <a:xfrm>
            <a:off x="5943600" y="6217920"/>
            <a:ext cx="2349470" cy="438912"/>
          </a:xfrm>
          <a:prstGeom prst="rect">
            <a:avLst/>
          </a:prstGeom>
          <a:blipFill>
            <a:blip r:embed="rId5"/>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9"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1178582632"/>
      </p:ext>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Marked Line Chart">
    <p:spTree>
      <p:nvGrpSpPr>
        <p:cNvPr id="1" name=""/>
        <p:cNvGrpSpPr/>
        <p:nvPr/>
      </p:nvGrpSpPr>
      <p:grpSpPr>
        <a:xfrm>
          <a:off x="0" y="0"/>
          <a:ext cx="0" cy="0"/>
          <a:chOff x="0" y="0"/>
          <a:chExt cx="0" cy="0"/>
        </a:xfrm>
      </p:grpSpPr>
      <p:sp>
        <p:nvSpPr>
          <p:cNvPr id="2" name="Title 1"/>
          <p:cNvSpPr>
            <a:spLocks noGrp="1"/>
          </p:cNvSpPr>
          <p:nvPr>
            <p:ph type="title" hasCustomPrompt="1"/>
          </p:nvPr>
        </p:nvSpPr>
        <p:spPr>
          <a:solidFill>
            <a:schemeClr val="tx2"/>
          </a:solidFill>
        </p:spPr>
        <p:txBody>
          <a:bodyPr/>
          <a:lstStyle>
            <a:lvl1pPr>
              <a:defRPr/>
            </a:lvl1pPr>
          </a:lstStyle>
          <a:p>
            <a:r>
              <a:rPr lang="en-US" dirty="0" smtClean="0"/>
              <a:t>Chart Headline</a:t>
            </a:r>
            <a:endParaRPr lang="en-US" dirty="0"/>
          </a:p>
        </p:txBody>
      </p:sp>
      <p:sp>
        <p:nvSpPr>
          <p:cNvPr id="3" name="Slide Number Placeholder 2"/>
          <p:cNvSpPr>
            <a:spLocks noGrp="1"/>
          </p:cNvSpPr>
          <p:nvPr>
            <p:ph type="sldNum" sz="quarter" idx="10"/>
          </p:nvPr>
        </p:nvSpPr>
        <p:spPr/>
        <p:txBody>
          <a:bodyPr/>
          <a:lstStyle/>
          <a:p>
            <a:fld id="{4B8D3C05-9755-44A2-BF3D-BE7863C1555B}" type="slidenum">
              <a:rPr lang="en-US" smtClean="0"/>
              <a:pPr/>
              <a:t>‹#›</a:t>
            </a:fld>
            <a:endParaRPr lang="en-US" dirty="0"/>
          </a:p>
        </p:txBody>
      </p:sp>
      <p:graphicFrame>
        <p:nvGraphicFramePr>
          <p:cNvPr id="17" name="Chart 16"/>
          <p:cNvGraphicFramePr/>
          <p:nvPr userDrawn="1">
            <p:extLst>
              <p:ext uri="{D42A27DB-BD31-4B8C-83A1-F6EECF244321}">
                <p14:modId xmlns:p14="http://schemas.microsoft.com/office/powerpoint/2010/main" val="3496389544"/>
              </p:ext>
            </p:extLst>
          </p:nvPr>
        </p:nvGraphicFramePr>
        <p:xfrm>
          <a:off x="122129" y="962200"/>
          <a:ext cx="5123640" cy="5167699"/>
        </p:xfrm>
        <a:graphic>
          <a:graphicData uri="http://schemas.openxmlformats.org/drawingml/2006/chart">
            <c:chart xmlns:c="http://schemas.openxmlformats.org/drawingml/2006/chart" xmlns:r="http://schemas.openxmlformats.org/officeDocument/2006/relationships" r:id="rId2"/>
          </a:graphicData>
        </a:graphic>
      </p:graphicFrame>
      <p:sp>
        <p:nvSpPr>
          <p:cNvPr id="18" name="TextBox 17"/>
          <p:cNvSpPr txBox="1"/>
          <p:nvPr userDrawn="1"/>
        </p:nvSpPr>
        <p:spPr>
          <a:xfrm>
            <a:off x="6220326" y="1426173"/>
            <a:ext cx="2826597" cy="1329595"/>
          </a:xfrm>
          <a:prstGeom prst="rect">
            <a:avLst/>
          </a:prstGeom>
          <a:noFill/>
        </p:spPr>
        <p:txBody>
          <a:bodyPr wrap="square" rtlCol="0">
            <a:spAutoFit/>
          </a:bodyPr>
          <a:lstStyle/>
          <a:p>
            <a:pPr>
              <a:lnSpc>
                <a:spcPts val="4800"/>
              </a:lnSpc>
            </a:pPr>
            <a:r>
              <a:rPr lang="en-US" sz="7200" dirty="0" smtClean="0">
                <a:solidFill>
                  <a:schemeClr val="tx2"/>
                </a:solidFill>
                <a:latin typeface="SJSU Spartan Bold" panose="02000000000000000000" pitchFamily="2" charset="0"/>
              </a:rPr>
              <a:t>36%</a:t>
            </a:r>
          </a:p>
          <a:p>
            <a:pPr>
              <a:lnSpc>
                <a:spcPts val="4800"/>
              </a:lnSpc>
            </a:pPr>
            <a:r>
              <a:rPr lang="en-US" sz="4000" dirty="0" smtClean="0">
                <a:solidFill>
                  <a:srgbClr val="666666"/>
                </a:solidFill>
                <a:latin typeface="SJSU Spartan Bold" panose="02000000000000000000" pitchFamily="2" charset="0"/>
              </a:rPr>
              <a:t>Increase</a:t>
            </a:r>
          </a:p>
        </p:txBody>
      </p:sp>
      <p:sp>
        <p:nvSpPr>
          <p:cNvPr id="19" name="TextBox 18"/>
          <p:cNvSpPr txBox="1"/>
          <p:nvPr userDrawn="1"/>
        </p:nvSpPr>
        <p:spPr>
          <a:xfrm>
            <a:off x="6220326" y="2755768"/>
            <a:ext cx="2446902" cy="830997"/>
          </a:xfrm>
          <a:prstGeom prst="rect">
            <a:avLst/>
          </a:prstGeom>
          <a:noFill/>
        </p:spPr>
        <p:txBody>
          <a:bodyPr wrap="square" numCol="2" rtlCol="0">
            <a:spAutoFit/>
          </a:bodyPr>
          <a:lstStyle/>
          <a:p>
            <a:r>
              <a:rPr lang="en-US" sz="1200" dirty="0" smtClean="0">
                <a:latin typeface="SJSU Spartan Regular" panose="02000000000000000000" pitchFamily="2" charset="0"/>
              </a:rPr>
              <a:t>Blue Total</a:t>
            </a:r>
          </a:p>
          <a:p>
            <a:r>
              <a:rPr lang="en-US" sz="1200" dirty="0" smtClean="0">
                <a:solidFill>
                  <a:srgbClr val="666666"/>
                </a:solidFill>
                <a:latin typeface="SJSU Spartan Regular" panose="02000000000000000000" pitchFamily="2" charset="0"/>
              </a:rPr>
              <a:t>250,000</a:t>
            </a:r>
          </a:p>
          <a:p>
            <a:endParaRPr lang="en-US" sz="1200" dirty="0" smtClean="0">
              <a:latin typeface="SJSU Spartan Regular" panose="02000000000000000000" pitchFamily="2" charset="0"/>
            </a:endParaRPr>
          </a:p>
          <a:p>
            <a:endParaRPr lang="en-US" sz="1200" dirty="0" smtClean="0">
              <a:latin typeface="SJSU Spartan Regular" panose="02000000000000000000" pitchFamily="2" charset="0"/>
            </a:endParaRPr>
          </a:p>
          <a:p>
            <a:pPr marL="280988" indent="0"/>
            <a:r>
              <a:rPr lang="en-US" sz="1200" dirty="0" smtClean="0">
                <a:latin typeface="SJSU Spartan Regular" panose="02000000000000000000" pitchFamily="2" charset="0"/>
              </a:rPr>
              <a:t>Gold</a:t>
            </a:r>
            <a:r>
              <a:rPr lang="en-US" sz="1200" baseline="0" dirty="0" smtClean="0">
                <a:latin typeface="SJSU Spartan Regular" panose="02000000000000000000" pitchFamily="2" charset="0"/>
              </a:rPr>
              <a:t> Total</a:t>
            </a:r>
            <a:endParaRPr lang="en-US" sz="1200" dirty="0" smtClean="0">
              <a:latin typeface="SJSU Spartan Regular" panose="02000000000000000000" pitchFamily="2" charset="0"/>
            </a:endParaRPr>
          </a:p>
          <a:p>
            <a:pPr marL="465138" indent="0"/>
            <a:r>
              <a:rPr lang="en-US" sz="1200" dirty="0" smtClean="0">
                <a:solidFill>
                  <a:srgbClr val="666666"/>
                </a:solidFill>
                <a:latin typeface="SJSU Spartan Regular" panose="02000000000000000000" pitchFamily="2" charset="0"/>
              </a:rPr>
              <a:t>250,000</a:t>
            </a:r>
          </a:p>
          <a:p>
            <a:pPr marL="465138" indent="0"/>
            <a:endParaRPr lang="en-US" sz="1200" dirty="0">
              <a:latin typeface="SJSU Spartan Regular" panose="02000000000000000000" pitchFamily="2" charset="0"/>
            </a:endParaRPr>
          </a:p>
        </p:txBody>
      </p:sp>
      <p:sp>
        <p:nvSpPr>
          <p:cNvPr id="20" name="TextBox 19"/>
          <p:cNvSpPr txBox="1"/>
          <p:nvPr userDrawn="1"/>
        </p:nvSpPr>
        <p:spPr>
          <a:xfrm>
            <a:off x="6220326" y="3586765"/>
            <a:ext cx="2446902" cy="584775"/>
          </a:xfrm>
          <a:prstGeom prst="rect">
            <a:avLst/>
          </a:prstGeom>
          <a:solidFill>
            <a:schemeClr val="tx2"/>
          </a:solidFill>
        </p:spPr>
        <p:txBody>
          <a:bodyPr wrap="square" numCol="1" rtlCol="0">
            <a:spAutoFit/>
          </a:bodyPr>
          <a:lstStyle/>
          <a:p>
            <a:r>
              <a:rPr lang="en-US" sz="1200" dirty="0" smtClean="0">
                <a:solidFill>
                  <a:schemeClr val="bg1"/>
                </a:solidFill>
                <a:latin typeface="SJSU Spartan Regular" panose="02000000000000000000" pitchFamily="2" charset="0"/>
              </a:rPr>
              <a:t>Total End of the Year Values</a:t>
            </a:r>
          </a:p>
          <a:p>
            <a:r>
              <a:rPr lang="en-US" sz="2000" b="1" dirty="0" smtClean="0">
                <a:solidFill>
                  <a:schemeClr val="bg1"/>
                </a:solidFill>
                <a:latin typeface="SJSU Spartan Regular" panose="02000000000000000000" pitchFamily="2" charset="0"/>
              </a:rPr>
              <a:t>148</a:t>
            </a:r>
            <a:r>
              <a:rPr lang="en-US" sz="2000" b="1" baseline="0" dirty="0" smtClean="0">
                <a:solidFill>
                  <a:schemeClr val="bg1"/>
                </a:solidFill>
                <a:latin typeface="SJSU Spartan Regular" panose="02000000000000000000" pitchFamily="2" charset="0"/>
              </a:rPr>
              <a:t> Million</a:t>
            </a:r>
            <a:endParaRPr lang="en-US" sz="2000" b="1" dirty="0">
              <a:solidFill>
                <a:schemeClr val="bg1"/>
              </a:solidFill>
              <a:latin typeface="SJSU Spartan Regular" panose="02000000000000000000" pitchFamily="2" charset="0"/>
            </a:endParaRPr>
          </a:p>
        </p:txBody>
      </p:sp>
      <p:sp>
        <p:nvSpPr>
          <p:cNvPr id="21" name="TextBox 20"/>
          <p:cNvSpPr txBox="1"/>
          <p:nvPr userDrawn="1"/>
        </p:nvSpPr>
        <p:spPr>
          <a:xfrm>
            <a:off x="6220325" y="4211100"/>
            <a:ext cx="2826597" cy="1361911"/>
          </a:xfrm>
          <a:prstGeom prst="rect">
            <a:avLst/>
          </a:prstGeom>
          <a:noFill/>
        </p:spPr>
        <p:txBody>
          <a:bodyPr wrap="square" numCol="1" rtlCol="0">
            <a:spAutoFit/>
          </a:bodyPr>
          <a:lstStyle/>
          <a:p>
            <a:pPr>
              <a:lnSpc>
                <a:spcPct val="150000"/>
              </a:lnSpc>
            </a:pPr>
            <a:r>
              <a:rPr lang="en-US" sz="1100" dirty="0" smtClean="0">
                <a:solidFill>
                  <a:schemeClr val="tx1"/>
                </a:solidFill>
                <a:latin typeface="SJSU Spartan Regular" panose="02000000000000000000" pitchFamily="2" charset="0"/>
              </a:rPr>
              <a:t>Lorem ipsum dolor sit </a:t>
            </a:r>
            <a:r>
              <a:rPr lang="en-US" sz="1100" dirty="0" err="1" smtClean="0">
                <a:solidFill>
                  <a:schemeClr val="tx1"/>
                </a:solidFill>
                <a:latin typeface="SJSU Spartan Regular" panose="02000000000000000000" pitchFamily="2" charset="0"/>
              </a:rPr>
              <a:t>amet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consectetur</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adipiscing</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elit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Vestibulum</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elementum</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nulla</a:t>
            </a:r>
            <a:r>
              <a:rPr lang="en-US" sz="1100" dirty="0" smtClean="0">
                <a:solidFill>
                  <a:schemeClr val="tx1"/>
                </a:solidFill>
                <a:latin typeface="SJSU Spartan Regular" panose="02000000000000000000" pitchFamily="2" charset="0"/>
              </a:rPr>
              <a:t> sit </a:t>
            </a:r>
            <a:r>
              <a:rPr lang="en-US" sz="1100" dirty="0" err="1" smtClean="0">
                <a:solidFill>
                  <a:schemeClr val="tx1"/>
                </a:solidFill>
                <a:latin typeface="SJSU Spartan Regular" panose="02000000000000000000" pitchFamily="2" charset="0"/>
              </a:rPr>
              <a:t>amet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tincidunt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rhoncus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Cras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eget</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purus</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lacinia</a:t>
            </a:r>
            <a:r>
              <a:rPr lang="en-US" sz="1100" dirty="0" smtClean="0">
                <a:solidFill>
                  <a:schemeClr val="tx1"/>
                </a:solidFill>
                <a:latin typeface="SJSU Spartan Regular" panose="02000000000000000000" pitchFamily="2" charset="0"/>
              </a:rPr>
              <a:t> </a:t>
            </a:r>
            <a:r>
              <a:rPr lang="en-US" sz="1100" dirty="0" err="1" smtClean="0">
                <a:solidFill>
                  <a:schemeClr val="tx1"/>
                </a:solidFill>
                <a:latin typeface="SJSU Spartan Regular" panose="02000000000000000000" pitchFamily="2" charset="0"/>
              </a:rPr>
              <a:t>nisl</a:t>
            </a:r>
            <a:r>
              <a:rPr lang="en-US" sz="1100" dirty="0" smtClean="0">
                <a:solidFill>
                  <a:schemeClr val="tx1"/>
                </a:solidFill>
                <a:latin typeface="SJSU Spartan Regular" panose="02000000000000000000" pitchFamily="2" charset="0"/>
              </a:rPr>
              <a:t>.</a:t>
            </a:r>
          </a:p>
        </p:txBody>
      </p:sp>
      <p:sp>
        <p:nvSpPr>
          <p:cNvPr id="10" name="Text Placeholder 22"/>
          <p:cNvSpPr>
            <a:spLocks noGrp="1" noChangeAspect="1"/>
          </p:cNvSpPr>
          <p:nvPr>
            <p:ph type="body" sz="quarter" idx="17"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11"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2053468710"/>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Blue">
    <p:bg>
      <p:bgPr>
        <a:blipFill dpi="0" rotWithShape="1">
          <a:blip r:embed="rId2">
            <a:lum/>
          </a:blip>
          <a:srcRect/>
          <a:stretch>
            <a:fillRect l="-17000" r="-17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907004" y="1219599"/>
            <a:ext cx="5440487" cy="500507"/>
          </a:xfrm>
          <a:prstGeom prst="rect">
            <a:avLst/>
          </a:prstGeom>
        </p:spPr>
        <p:txBody>
          <a:bodyPr/>
          <a:lstStyle>
            <a:lvl1pPr>
              <a:defRPr sz="3600">
                <a:solidFill>
                  <a:schemeClr val="bg1"/>
                </a:solidFill>
                <a:latin typeface="SJSU Spartan Bold" panose="02000000000000000000" pitchFamily="2" charset="0"/>
              </a:defRPr>
            </a:lvl1pPr>
          </a:lstStyle>
          <a:p>
            <a:r>
              <a:rPr lang="en-US" dirty="0" smtClean="0"/>
              <a:t>Title of Presentation</a:t>
            </a:r>
            <a:endParaRPr lang="en-US" dirty="0"/>
          </a:p>
        </p:txBody>
      </p:sp>
      <p:sp>
        <p:nvSpPr>
          <p:cNvPr id="6" name="Text Placeholder 5"/>
          <p:cNvSpPr>
            <a:spLocks noGrp="1"/>
          </p:cNvSpPr>
          <p:nvPr>
            <p:ph type="body" sz="quarter" idx="10" hasCustomPrompt="1"/>
          </p:nvPr>
        </p:nvSpPr>
        <p:spPr>
          <a:xfrm>
            <a:off x="2907364" y="1865944"/>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Subtitle of Presentation</a:t>
            </a:r>
          </a:p>
        </p:txBody>
      </p:sp>
      <p:sp>
        <p:nvSpPr>
          <p:cNvPr id="7" name="Text Placeholder 5"/>
          <p:cNvSpPr>
            <a:spLocks noGrp="1"/>
          </p:cNvSpPr>
          <p:nvPr>
            <p:ph type="body" sz="quarter" idx="11" hasCustomPrompt="1"/>
          </p:nvPr>
        </p:nvSpPr>
        <p:spPr>
          <a:xfrm>
            <a:off x="2893805" y="2498790"/>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Month 00, 2015</a:t>
            </a:r>
          </a:p>
        </p:txBody>
      </p:sp>
      <p:sp>
        <p:nvSpPr>
          <p:cNvPr id="8" name="Text Placeholder 5"/>
          <p:cNvSpPr>
            <a:spLocks noGrp="1"/>
          </p:cNvSpPr>
          <p:nvPr>
            <p:ph type="body" sz="quarter" idx="12" hasCustomPrompt="1"/>
          </p:nvPr>
        </p:nvSpPr>
        <p:spPr>
          <a:xfrm>
            <a:off x="2893801" y="3118721"/>
            <a:ext cx="5440127" cy="496618"/>
          </a:xfrm>
          <a:prstGeom prst="rect">
            <a:avLst/>
          </a:prstGeom>
        </p:spPr>
        <p:txBody>
          <a:bodyPr/>
          <a:lstStyle>
            <a:lvl1pPr marL="0" indent="0">
              <a:buFontTx/>
              <a:buNone/>
              <a:defRPr>
                <a:solidFill>
                  <a:schemeClr val="bg1"/>
                </a:solidFill>
                <a:latin typeface="SJSU Spartan Regular" panose="02000000000000000000" pitchFamily="2"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Location</a:t>
            </a:r>
          </a:p>
        </p:txBody>
      </p:sp>
      <p:sp>
        <p:nvSpPr>
          <p:cNvPr id="9" name="Text Placeholder 5"/>
          <p:cNvSpPr>
            <a:spLocks noGrp="1"/>
          </p:cNvSpPr>
          <p:nvPr>
            <p:ph type="body" sz="quarter" idx="13" hasCustomPrompt="1"/>
          </p:nvPr>
        </p:nvSpPr>
        <p:spPr>
          <a:xfrm>
            <a:off x="2901010" y="3869974"/>
            <a:ext cx="5440127" cy="284813"/>
          </a:xfrm>
          <a:prstGeom prst="rect">
            <a:avLst/>
          </a:prstGeom>
        </p:spPr>
        <p:txBody>
          <a:bodyPr/>
          <a:lstStyle>
            <a:lvl1pPr marL="0" indent="0">
              <a:buFontTx/>
              <a:buNone/>
              <a:defRPr sz="18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Name</a:t>
            </a:r>
          </a:p>
        </p:txBody>
      </p:sp>
      <p:sp>
        <p:nvSpPr>
          <p:cNvPr id="10" name="Text Placeholder 5"/>
          <p:cNvSpPr>
            <a:spLocks noGrp="1"/>
          </p:cNvSpPr>
          <p:nvPr>
            <p:ph type="body" sz="quarter" idx="14" hasCustomPrompt="1"/>
          </p:nvPr>
        </p:nvSpPr>
        <p:spPr>
          <a:xfrm>
            <a:off x="2898220" y="4187249"/>
            <a:ext cx="5440127" cy="346806"/>
          </a:xfrm>
          <a:prstGeom prst="rect">
            <a:avLst/>
          </a:prstGeom>
        </p:spPr>
        <p:txBody>
          <a:bodyPr/>
          <a:lstStyle>
            <a:lvl1pPr marL="0" indent="0">
              <a:buFontTx/>
              <a:buNone/>
              <a:defRPr sz="1600" b="1">
                <a:solidFill>
                  <a:schemeClr val="bg1"/>
                </a:solidFill>
                <a:latin typeface="Helvetica Neue" panose="020B0604020202020204" pitchFamily="34" charset="0"/>
              </a:defRPr>
            </a:lvl1pPr>
            <a:lvl2pPr marL="457200" indent="0">
              <a:buFontTx/>
              <a:buNone/>
              <a:defRPr>
                <a:solidFill>
                  <a:schemeClr val="bg1"/>
                </a:solidFill>
                <a:latin typeface="SJSU Spartan Regular" panose="02000000000000000000" pitchFamily="2" charset="0"/>
              </a:defRPr>
            </a:lvl2pPr>
            <a:lvl3pPr marL="914400" indent="0">
              <a:buFontTx/>
              <a:buNone/>
              <a:defRPr>
                <a:solidFill>
                  <a:schemeClr val="bg1"/>
                </a:solidFill>
                <a:latin typeface="SJSU Spartan Regular" panose="02000000000000000000" pitchFamily="2" charset="0"/>
              </a:defRPr>
            </a:lvl3pPr>
            <a:lvl4pPr marL="1371600" indent="0">
              <a:buFontTx/>
              <a:buNone/>
              <a:defRPr>
                <a:solidFill>
                  <a:schemeClr val="bg1"/>
                </a:solidFill>
                <a:latin typeface="SJSU Spartan Regular" panose="02000000000000000000" pitchFamily="2" charset="0"/>
              </a:defRPr>
            </a:lvl4pPr>
            <a:lvl5pPr marL="1828800" indent="0">
              <a:buFontTx/>
              <a:buNone/>
              <a:defRPr>
                <a:solidFill>
                  <a:schemeClr val="bg1"/>
                </a:solidFill>
                <a:latin typeface="SJSU Spartan Regular" panose="02000000000000000000" pitchFamily="2" charset="0"/>
              </a:defRPr>
            </a:lvl5pPr>
          </a:lstStyle>
          <a:p>
            <a:pPr lvl="0"/>
            <a:r>
              <a:rPr lang="en-US" dirty="0" smtClean="0"/>
              <a:t>Presenter’s Title</a:t>
            </a:r>
          </a:p>
        </p:txBody>
      </p:sp>
      <p:sp>
        <p:nvSpPr>
          <p:cNvPr id="23"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3071765116"/>
      </p:ext>
    </p:extLst>
  </p:cSld>
  <p:clrMapOvr>
    <a:masterClrMapping/>
  </p:clrMapOvr>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Agen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22" descr="SJSU Primary Mark" title="SJSU Primary Mark"/>
          <p:cNvSpPr>
            <a:spLocks noGrp="1" noChangeAspect="1"/>
          </p:cNvSpPr>
          <p:nvPr>
            <p:ph type="body" sz="quarter" idx="15"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
        <p:nvSpPr>
          <p:cNvPr id="5" name="Text Placeholder 4"/>
          <p:cNvSpPr>
            <a:spLocks noGrp="1"/>
          </p:cNvSpPr>
          <p:nvPr>
            <p:ph type="body" sz="quarter" idx="10" hasCustomPrompt="1"/>
          </p:nvPr>
        </p:nvSpPr>
        <p:spPr>
          <a:xfrm>
            <a:off x="2162602" y="1611064"/>
            <a:ext cx="5438921" cy="3619457"/>
          </a:xfrm>
          <a:prstGeom prst="rect">
            <a:avLst/>
          </a:prstGeom>
        </p:spPr>
        <p:txBody>
          <a:bodyPr/>
          <a:lstStyle>
            <a:lvl1pPr marL="0" indent="0">
              <a:lnSpc>
                <a:spcPct val="120000"/>
              </a:lnSpc>
              <a:buFontTx/>
              <a:buNone/>
              <a:defRPr sz="2800" baseline="0">
                <a:solidFill>
                  <a:srgbClr val="666666"/>
                </a:solidFill>
                <a:latin typeface="SJSU Spartan Regular" panose="02000000000000000000" pitchFamily="2" charset="0"/>
              </a:defRPr>
            </a:lvl1pPr>
            <a:lvl2pPr marL="457200" indent="0">
              <a:buFontTx/>
              <a:buNone/>
              <a:defRPr sz="2800">
                <a:solidFill>
                  <a:schemeClr val="bg2"/>
                </a:solidFill>
                <a:latin typeface="SJSU Spartan Regular" panose="02000000000000000000" pitchFamily="2" charset="0"/>
              </a:defRPr>
            </a:lvl2pPr>
            <a:lvl3pPr marL="914400" indent="0">
              <a:buFontTx/>
              <a:buNone/>
              <a:defRPr sz="2800">
                <a:solidFill>
                  <a:schemeClr val="bg2"/>
                </a:solidFill>
                <a:latin typeface="SJSU Spartan Regular" panose="02000000000000000000" pitchFamily="2" charset="0"/>
              </a:defRPr>
            </a:lvl3pPr>
            <a:lvl4pPr marL="1371600" indent="0">
              <a:buFontTx/>
              <a:buNone/>
              <a:defRPr sz="2800">
                <a:solidFill>
                  <a:schemeClr val="bg2"/>
                </a:solidFill>
                <a:latin typeface="SJSU Spartan Regular" panose="02000000000000000000" pitchFamily="2" charset="0"/>
              </a:defRPr>
            </a:lvl4pPr>
            <a:lvl5pPr marL="1828800" indent="0">
              <a:buFontTx/>
              <a:buNone/>
              <a:defRPr sz="2800">
                <a:solidFill>
                  <a:schemeClr val="bg2"/>
                </a:solidFill>
                <a:latin typeface="SJSU Spartan Regular" panose="02000000000000000000" pitchFamily="2" charset="0"/>
              </a:defRPr>
            </a:lvl5pPr>
          </a:lstStyle>
          <a:p>
            <a:pPr lvl="0"/>
            <a:r>
              <a:rPr lang="en-US" dirty="0" smtClean="0"/>
              <a:t>Agenda Line 1</a:t>
            </a:r>
            <a:br>
              <a:rPr lang="en-US" dirty="0" smtClean="0"/>
            </a:br>
            <a:r>
              <a:rPr lang="en-US" dirty="0" smtClean="0"/>
              <a:t>Agenda Line 2</a:t>
            </a:r>
            <a:br>
              <a:rPr lang="en-US" dirty="0" smtClean="0"/>
            </a:br>
            <a:r>
              <a:rPr lang="en-US" dirty="0" smtClean="0"/>
              <a:t>Agenda Line 3</a:t>
            </a:r>
            <a:br>
              <a:rPr lang="en-US" dirty="0" smtClean="0"/>
            </a:br>
            <a:r>
              <a:rPr lang="en-US" dirty="0" smtClean="0"/>
              <a:t>Agenda Line 4</a:t>
            </a:r>
          </a:p>
        </p:txBody>
      </p:sp>
    </p:spTree>
    <p:extLst>
      <p:ext uri="{BB962C8B-B14F-4D97-AF65-F5344CB8AC3E}">
        <p14:creationId xmlns:p14="http://schemas.microsoft.com/office/powerpoint/2010/main" val="448027288"/>
      </p:ext>
    </p:extLst>
  </p:cSld>
  <p:clrMapOvr>
    <a:masterClrMapping/>
  </p:clrMapOvr>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umper - Gray Im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1162202923"/>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mper - White Image">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tx2"/>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tx2"/>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3"/>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23657747"/>
      </p:ext>
    </p:extLst>
  </p:cSld>
  <p:clrMapOvr>
    <a:masterClrMapping/>
  </p:clrMapOvr>
  <p:timing>
    <p:tnLst>
      <p:par>
        <p:cTn id="1" dur="indefinite" restart="never" nodeType="tmRoot"/>
      </p:par>
    </p:tnLst>
  </p:timing>
  <p:extLst mod="1">
    <p:ext uri="{DCECCB84-F9BA-43D5-87BE-67443E8EF086}">
      <p15:sldGuideLst xmlns=""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umper - Gray Plain">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16618" y="2242052"/>
            <a:ext cx="8070182" cy="838033"/>
          </a:xfrm>
        </p:spPr>
        <p:txBody>
          <a:bodyPr>
            <a:normAutofit/>
          </a:bodyPr>
          <a:lstStyle>
            <a:lvl1pPr>
              <a:defRPr sz="5400">
                <a:solidFill>
                  <a:schemeClr val="bg1"/>
                </a:solidFill>
              </a:defRPr>
            </a:lvl1pPr>
          </a:lstStyle>
          <a:p>
            <a:r>
              <a:rPr lang="en-US" dirty="0" smtClean="0"/>
              <a:t>Bumper Slide Title</a:t>
            </a:r>
            <a:endParaRPr lang="en-US" dirty="0"/>
          </a:p>
        </p:txBody>
      </p:sp>
      <p:sp>
        <p:nvSpPr>
          <p:cNvPr id="4" name="Text Placeholder 3"/>
          <p:cNvSpPr>
            <a:spLocks noGrp="1"/>
          </p:cNvSpPr>
          <p:nvPr>
            <p:ph type="body" sz="quarter" idx="10" hasCustomPrompt="1"/>
          </p:nvPr>
        </p:nvSpPr>
        <p:spPr>
          <a:xfrm>
            <a:off x="616744" y="3191628"/>
            <a:ext cx="7745016" cy="21510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smtClean="0"/>
              <a:t>Bumper Slide Subtitle</a:t>
            </a:r>
          </a:p>
        </p:txBody>
      </p:sp>
      <p:sp>
        <p:nvSpPr>
          <p:cNvPr id="5" name="Text Placeholder 22" descr="SJSU Primary Mark" title="SJSU Primary Mark"/>
          <p:cNvSpPr>
            <a:spLocks noGrp="1" noChangeAspect="1"/>
          </p:cNvSpPr>
          <p:nvPr>
            <p:ph type="body" sz="quarter" idx="16" hasCustomPrompt="1"/>
          </p:nvPr>
        </p:nvSpPr>
        <p:spPr>
          <a:xfrm>
            <a:off x="5943600" y="6217920"/>
            <a:ext cx="2349470" cy="438912"/>
          </a:xfrm>
          <a:prstGeom prst="rect">
            <a:avLst/>
          </a:prstGeom>
          <a:blipFill>
            <a:blip r:embed="rId2"/>
            <a:stretch>
              <a:fillRect/>
            </a:stretch>
          </a:blipFill>
        </p:spPr>
        <p:txBody>
          <a:bodyPr anchor="ctr">
            <a:noAutofit/>
          </a:bodyPr>
          <a:lstStyle>
            <a:lvl1pPr marL="0" indent="0" algn="ctr">
              <a:buFontTx/>
              <a:buNone/>
              <a:defRPr sz="1400">
                <a:solidFill>
                  <a:schemeClr val="bg1"/>
                </a:solidFill>
                <a:latin typeface="SJSU Spartan Regular" panose="02000000000000000000" pitchFamily="2" charset="0"/>
              </a:defRPr>
            </a:lvl1pPr>
          </a:lstStyle>
          <a:p>
            <a:pPr lvl="0"/>
            <a:r>
              <a:rPr lang="en-US" dirty="0" smtClean="0"/>
              <a:t> </a:t>
            </a:r>
            <a:endParaRPr lang="en-US" dirty="0"/>
          </a:p>
        </p:txBody>
      </p:sp>
    </p:spTree>
    <p:extLst>
      <p:ext uri="{BB962C8B-B14F-4D97-AF65-F5344CB8AC3E}">
        <p14:creationId xmlns:p14="http://schemas.microsoft.com/office/powerpoint/2010/main" val="29317442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Layout" Target="../slideLayouts/slideLayout3.xml"/><Relationship Id="rId1" Type="http://schemas.openxmlformats.org/officeDocument/2006/relationships/slideLayout" Target="../slideLayouts/slideLayout2.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theme" Target="../theme/theme4.xml"/><Relationship Id="rId4"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slideLayout" Target="../slideLayouts/slideLayout12.xml"/><Relationship Id="rId1" Type="http://schemas.openxmlformats.org/officeDocument/2006/relationships/slideLayout" Target="../slideLayouts/slideLayout11.xml"/><Relationship Id="rId4"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theme" Target="../theme/theme6.xml"/><Relationship Id="rId5" Type="http://schemas.openxmlformats.org/officeDocument/2006/relationships/slideLayout" Target="../slideLayouts/slideLayout18.xml"/><Relationship Id="rId4" Type="http://schemas.openxmlformats.org/officeDocument/2006/relationships/slideLayout" Target="../slideLayouts/slideLayout17.xml"/></Relationships>
</file>

<file path=ppt/slideMasters/_rels/slideMaster7.xml.rels><?xml version="1.0" encoding="UTF-8" standalone="yes"?>
<Relationships xmlns="http://schemas.openxmlformats.org/package/2006/relationships"><Relationship Id="rId8" Type="http://schemas.openxmlformats.org/officeDocument/2006/relationships/theme" Target="../theme/theme7.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5" Type="http://schemas.openxmlformats.org/officeDocument/2006/relationships/slideLayout" Target="../slideLayouts/slideLayout23.xml"/><Relationship Id="rId4" Type="http://schemas.openxmlformats.org/officeDocument/2006/relationships/slideLayout" Target="../slideLayouts/slideLayout22.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theme" Target="../theme/theme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9.xml.rels><?xml version="1.0" encoding="UTF-8" standalone="yes"?>
<Relationships xmlns="http://schemas.openxmlformats.org/package/2006/relationships"><Relationship Id="rId3" Type="http://schemas.openxmlformats.org/officeDocument/2006/relationships/slideLayout" Target="../slideLayouts/slideLayout40.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theme" Target="../theme/theme9.xml"/><Relationship Id="rId5" Type="http://schemas.openxmlformats.org/officeDocument/2006/relationships/slideLayout" Target="../slideLayouts/slideLayout42.xml"/><Relationship Id="rId4"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Tree>
    <p:extLst>
      <p:ext uri="{BB962C8B-B14F-4D97-AF65-F5344CB8AC3E}">
        <p14:creationId xmlns:p14="http://schemas.microsoft.com/office/powerpoint/2010/main" val="2129899487"/>
      </p:ext>
    </p:extLst>
  </p:cSld>
  <p:clrMap bg1="lt1" tx1="dk1" bg2="lt2" tx2="dk2" accent1="accent1" accent2="accent2" accent3="accent3" accent4="accent4" accent5="accent5" accent6="accent6" hlink="hlink" folHlink="folHlink"/>
  <p:sldLayoutIdLst>
    <p:sldLayoutId id="2147483734"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918297498"/>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40" r:id="rId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ext Placeholder 1"/>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Placeholder 2"/>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4140903783"/>
      </p:ext>
    </p:extLst>
  </p:cSld>
  <p:clrMap bg1="lt1" tx1="dk1" bg2="lt2" tx2="dk2" accent1="accent1" accent2="accent2" accent3="accent3" accent4="accent4" accent5="accent5" accent6="accent6" hlink="hlink" folHlink="folHlink"/>
  <p:sldLayoutIdLst>
    <p:sldLayoutId id="2147483662" r:id="rId1"/>
    <p:sldLayoutId id="2147483663" r:id="rId2"/>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108752318"/>
      </p:ext>
    </p:extLst>
  </p:cSld>
  <p:clrMap bg1="lt1" tx1="dk1" bg2="lt2" tx2="dk2" accent1="accent1" accent2="accent2" accent3="accent3" accent4="accent4" accent5="accent5" accent6="accent6" hlink="hlink" folHlink="folHlink"/>
  <p:sldLayoutIdLst>
    <p:sldLayoutId id="2147483666" r:id="rId1"/>
    <p:sldLayoutId id="2147483669" r:id="rId2"/>
    <p:sldLayoutId id="2147483667" r:id="rId3"/>
    <p:sldLayoutId id="2147483668"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800" kern="1200">
          <a:solidFill>
            <a:schemeClr val="tx1"/>
          </a:solidFill>
          <a:latin typeface="SJSU Spartan Regular" panose="02000000000000000000" pitchFamily="2"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1"/>
          </a:solidFill>
          <a:latin typeface="SJSU Spartan Regular" panose="02000000000000000000" pitchFamily="2" charset="0"/>
          <a:ea typeface="+mn-ea"/>
          <a:cs typeface="+mn-cs"/>
        </a:defRPr>
      </a:lvl2pPr>
      <a:lvl3pPr marL="914400" indent="0" algn="l" defTabSz="914400" rtl="0" eaLnBrk="1" latinLnBrk="0" hangingPunct="1">
        <a:lnSpc>
          <a:spcPct val="90000"/>
        </a:lnSpc>
        <a:spcBef>
          <a:spcPts val="500"/>
        </a:spcBef>
        <a:buFontTx/>
        <a:buNone/>
        <a:defRPr sz="2000" kern="1200">
          <a:solidFill>
            <a:schemeClr val="tx1"/>
          </a:solidFill>
          <a:latin typeface="SJSU Spartan Regular" panose="02000000000000000000" pitchFamily="2" charset="0"/>
          <a:ea typeface="+mn-ea"/>
          <a:cs typeface="+mn-cs"/>
        </a:defRPr>
      </a:lvl3pPr>
      <a:lvl4pPr marL="13716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4pPr>
      <a:lvl5pPr marL="1828800" indent="0" algn="l" defTabSz="914400" rtl="0" eaLnBrk="1" latinLnBrk="0" hangingPunct="1">
        <a:lnSpc>
          <a:spcPct val="90000"/>
        </a:lnSpc>
        <a:spcBef>
          <a:spcPts val="500"/>
        </a:spcBef>
        <a:buFontTx/>
        <a:buNone/>
        <a:defRPr sz="1800" kern="1200">
          <a:solidFill>
            <a:schemeClr val="tx1"/>
          </a:solidFill>
          <a:latin typeface="SJSU Spartan Regular" panose="02000000000000000000"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804039"/>
            <a:ext cx="7886700" cy="768730"/>
          </a:xfrm>
          <a:prstGeom prst="rect">
            <a:avLst/>
          </a:prstGeom>
        </p:spPr>
        <p:txBody>
          <a:bodyPr vert="horz" lIns="91440" tIns="45720" rIns="91440" bIns="45720" rtlCol="0" anchor="ctr">
            <a:normAutofit/>
          </a:bodyPr>
          <a:lstStyle/>
          <a:p>
            <a:r>
              <a:rPr lang="en-US" dirty="0" smtClean="0"/>
              <a:t>Section Head</a:t>
            </a:r>
            <a:endParaRPr lang="en-US" dirty="0"/>
          </a:p>
        </p:txBody>
      </p:sp>
      <p:sp>
        <p:nvSpPr>
          <p:cNvPr id="3" name="Text Placeholder 2"/>
          <p:cNvSpPr>
            <a:spLocks noGrp="1"/>
          </p:cNvSpPr>
          <p:nvPr>
            <p:ph type="body" idx="1"/>
          </p:nvPr>
        </p:nvSpPr>
        <p:spPr>
          <a:xfrm>
            <a:off x="628650" y="1572769"/>
            <a:ext cx="7886700" cy="917575"/>
          </a:xfrm>
          <a:prstGeom prst="rect">
            <a:avLst/>
          </a:prstGeom>
        </p:spPr>
        <p:txBody>
          <a:bodyPr vert="horz" lIns="91440" tIns="45720" rIns="91440" bIns="45720" rtlCol="0">
            <a:normAutofit/>
          </a:bodyPr>
          <a:lstStyle/>
          <a:p>
            <a:pPr lvl="0"/>
            <a:r>
              <a:rPr lang="en-US" dirty="0" smtClean="0"/>
              <a:t>Section Subhead</a:t>
            </a:r>
          </a:p>
        </p:txBody>
      </p:sp>
      <p:sp>
        <p:nvSpPr>
          <p:cNvPr id="5" name="Footer Placeholder 4"/>
          <p:cNvSpPr>
            <a:spLocks noGrp="1"/>
          </p:cNvSpPr>
          <p:nvPr>
            <p:ph type="ftr" sz="quarter" idx="3"/>
          </p:nvPr>
        </p:nvSpPr>
        <p:spPr>
          <a:xfrm>
            <a:off x="1537734" y="6217920"/>
            <a:ext cx="374827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
        <p:nvSpPr>
          <p:cNvPr id="6" name="Slide Number Placeholder 5"/>
          <p:cNvSpPr>
            <a:spLocks noGrp="1"/>
          </p:cNvSpPr>
          <p:nvPr>
            <p:ph type="sldNum" sz="quarter" idx="4"/>
          </p:nvPr>
        </p:nvSpPr>
        <p:spPr>
          <a:xfrm>
            <a:off x="457200" y="6217920"/>
            <a:ext cx="566167" cy="365125"/>
          </a:xfrm>
          <a:prstGeom prst="rect">
            <a:avLst/>
          </a:prstGeom>
        </p:spPr>
        <p:txBody>
          <a:bodyPr vert="horz" lIns="91440" tIns="45720" rIns="91440" bIns="45720" rtlCol="0" anchor="ctr"/>
          <a:lstStyle>
            <a:lvl1pPr algn="r">
              <a:defRPr sz="1600">
                <a:solidFill>
                  <a:srgbClr val="666666"/>
                </a:solidFill>
              </a:defRPr>
            </a:lvl1pPr>
          </a:lstStyle>
          <a:p>
            <a:fld id="{BF6D30ED-1F8A-41DD-9284-B7BE1E179D97}" type="slidenum">
              <a:rPr lang="en-US" smtClean="0"/>
              <a:pPr/>
              <a:t>‹#›</a:t>
            </a:fld>
            <a:endParaRPr lang="en-US" dirty="0"/>
          </a:p>
        </p:txBody>
      </p:sp>
    </p:spTree>
    <p:extLst>
      <p:ext uri="{BB962C8B-B14F-4D97-AF65-F5344CB8AC3E}">
        <p14:creationId xmlns:p14="http://schemas.microsoft.com/office/powerpoint/2010/main" val="674051887"/>
      </p:ext>
    </p:extLst>
  </p:cSld>
  <p:clrMap bg1="lt1" tx1="dk1" bg2="lt2" tx2="dk2" accent1="accent1" accent2="accent2" accent3="accent3" accent4="accent4" accent5="accent5" accent6="accent6" hlink="hlink" folHlink="folHlink"/>
  <p:sldLayoutIdLst>
    <p:sldLayoutId id="2147483670" r:id="rId1"/>
    <p:sldLayoutId id="2147483672" r:id="rId2"/>
    <p:sldLayoutId id="2147483673" r:id="rId3"/>
  </p:sldLayoutIdLst>
  <p:timing>
    <p:tnLst>
      <p:par>
        <p:cTn id="1" dur="indefinite" restart="never" nodeType="tmRoot"/>
      </p:par>
    </p:tnLst>
  </p:timing>
  <p:txStyles>
    <p:titleStyle>
      <a:lvl1pPr algn="l" defTabSz="914400" rtl="0" eaLnBrk="1" latinLnBrk="0" hangingPunct="1">
        <a:lnSpc>
          <a:spcPct val="90000"/>
        </a:lnSpc>
        <a:spcBef>
          <a:spcPct val="0"/>
        </a:spcBef>
        <a:buNone/>
        <a:defRPr sz="6000" kern="1200">
          <a:solidFill>
            <a:srgbClr val="666666"/>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4400" kern="1200">
          <a:solidFill>
            <a:schemeClr val="tx2"/>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2400" kern="1200">
          <a:solidFill>
            <a:schemeClr val="tx2"/>
          </a:solidFill>
          <a:latin typeface="+mn-lt"/>
          <a:ea typeface="+mn-ea"/>
          <a:cs typeface="+mn-cs"/>
        </a:defRPr>
      </a:lvl2pPr>
      <a:lvl3pPr marL="914400" indent="0" algn="l" defTabSz="914400" rtl="0" eaLnBrk="1" latinLnBrk="0" hangingPunct="1">
        <a:lnSpc>
          <a:spcPct val="90000"/>
        </a:lnSpc>
        <a:spcBef>
          <a:spcPts val="500"/>
        </a:spcBef>
        <a:buFontTx/>
        <a:buNone/>
        <a:defRPr sz="2000" kern="1200">
          <a:solidFill>
            <a:schemeClr val="tx2"/>
          </a:solidFill>
          <a:latin typeface="+mn-lt"/>
          <a:ea typeface="+mn-ea"/>
          <a:cs typeface="+mn-cs"/>
        </a:defRPr>
      </a:lvl3pPr>
      <a:lvl4pPr marL="13716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4pPr>
      <a:lvl5pPr marL="1828800" indent="0" algn="l" defTabSz="914400" rtl="0" eaLnBrk="1" latinLnBrk="0" hangingPunct="1">
        <a:lnSpc>
          <a:spcPct val="90000"/>
        </a:lnSpc>
        <a:spcBef>
          <a:spcPts val="500"/>
        </a:spcBef>
        <a:buFontTx/>
        <a:buNone/>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5"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
        <p:nvSpPr>
          <p:cNvPr id="6" name="Slide Number Placeholder 5"/>
          <p:cNvSpPr>
            <a:spLocks noGrp="1"/>
          </p:cNvSpPr>
          <p:nvPr>
            <p:ph type="sldNum" sz="quarter" idx="4"/>
          </p:nvPr>
        </p:nvSpPr>
        <p:spPr>
          <a:xfrm>
            <a:off x="457200" y="6217920"/>
            <a:ext cx="566166"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BF6D30ED-1F8A-41DD-9284-B7BE1E179D97}" type="slidenum">
              <a:rPr lang="en-US" smtClean="0"/>
              <a:pPr/>
              <a:t>‹#›</a:t>
            </a:fld>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973385696"/>
      </p:ext>
    </p:extLst>
  </p:cSld>
  <p:clrMap bg1="lt1" tx1="dk1" bg2="lt2" tx2="dk2" accent1="accent1" accent2="accent2" accent3="accent3" accent4="accent4" accent5="accent5" accent6="accent6" hlink="hlink" folHlink="folHlink"/>
  <p:sldLayoutIdLst>
    <p:sldLayoutId id="2147483675" r:id="rId1"/>
    <p:sldLayoutId id="2147483678" r:id="rId2"/>
    <p:sldLayoutId id="2147483676" r:id="rId3"/>
    <p:sldLayoutId id="2147483679" r:id="rId4"/>
    <p:sldLayoutId id="2147483677" r:id="rId5"/>
  </p:sldLayoutIdLs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tx2"/>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rgbClr val="666666"/>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rgbClr val="666666"/>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rgbClr val="666666"/>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rgbClr val="666666"/>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rgbClr val="666666"/>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1204368"/>
            <a:ext cx="7886700" cy="886159"/>
          </a:xfrm>
          <a:prstGeom prst="rect">
            <a:avLst/>
          </a:prstGeom>
        </p:spPr>
        <p:txBody>
          <a:bodyPr vert="horz" lIns="91440" tIns="45720" rIns="91440" bIns="45720" rtlCol="0" anchor="ctr">
            <a:normAutofit/>
          </a:bodyPr>
          <a:lstStyle/>
          <a:p>
            <a:r>
              <a:rPr lang="en-US" dirty="0" smtClean="0"/>
              <a:t>Headline</a:t>
            </a:r>
            <a:endParaRPr lang="en-US" dirty="0"/>
          </a:p>
        </p:txBody>
      </p:sp>
      <p:sp>
        <p:nvSpPr>
          <p:cNvPr id="4" name="Text Placeholder 3"/>
          <p:cNvSpPr>
            <a:spLocks noGrp="1"/>
          </p:cNvSpPr>
          <p:nvPr>
            <p:ph type="body" idx="1"/>
          </p:nvPr>
        </p:nvSpPr>
        <p:spPr>
          <a:xfrm>
            <a:off x="628650" y="3061406"/>
            <a:ext cx="7886700" cy="2793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050157771"/>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741" r:id="rId6"/>
    <p:sldLayoutId id="2147483745" r:id="rId7"/>
  </p:sldLayoutIdLst>
  <p:timing>
    <p:tnLst>
      <p:par>
        <p:cTn id="1" dur="indefinite" restart="never" nodeType="tmRoot"/>
      </p:par>
    </p:tnLst>
  </p:timing>
  <p:txStyles>
    <p:titleStyle>
      <a:lvl1pPr algn="l" defTabSz="914400" rtl="0" eaLnBrk="1" latinLnBrk="0" hangingPunct="1">
        <a:lnSpc>
          <a:spcPct val="90000"/>
        </a:lnSpc>
        <a:spcBef>
          <a:spcPct val="0"/>
        </a:spcBef>
        <a:buNone/>
        <a:defRPr sz="4800" kern="1200">
          <a:solidFill>
            <a:schemeClr val="bg1"/>
          </a:solidFill>
          <a:latin typeface="SJSU Spartan Regular" panose="02000000000000000000" pitchFamily="2" charset="0"/>
          <a:ea typeface="+mj-ea"/>
          <a:cs typeface="+mj-cs"/>
        </a:defRPr>
      </a:lvl1pPr>
    </p:titleStyle>
    <p:bodyStyle>
      <a:lvl1pPr marL="0" indent="0" algn="l" defTabSz="914400" rtl="0" eaLnBrk="1" latinLnBrk="0" hangingPunct="1">
        <a:lnSpc>
          <a:spcPct val="90000"/>
        </a:lnSpc>
        <a:spcBef>
          <a:spcPts val="1000"/>
        </a:spcBef>
        <a:buFontTx/>
        <a:buNone/>
        <a:defRPr sz="2000" kern="1200">
          <a:solidFill>
            <a:schemeClr val="bg1"/>
          </a:solidFill>
          <a:latin typeface="Helvetica Neue" panose="020B0604020202020204" pitchFamily="34" charset="0"/>
          <a:ea typeface="+mn-ea"/>
          <a:cs typeface="+mn-cs"/>
        </a:defRPr>
      </a:lvl1pPr>
      <a:lvl2pPr marL="457200" indent="0" algn="l" defTabSz="914400" rtl="0" eaLnBrk="1" latinLnBrk="0" hangingPunct="1">
        <a:lnSpc>
          <a:spcPct val="90000"/>
        </a:lnSpc>
        <a:spcBef>
          <a:spcPts val="500"/>
        </a:spcBef>
        <a:buFontTx/>
        <a:buNone/>
        <a:defRPr sz="1800" kern="1200">
          <a:solidFill>
            <a:schemeClr val="bg1"/>
          </a:solidFill>
          <a:latin typeface="Helvetica Neue" panose="020B0604020202020204" pitchFamily="34" charset="0"/>
          <a:ea typeface="+mn-ea"/>
          <a:cs typeface="+mn-cs"/>
        </a:defRPr>
      </a:lvl2pPr>
      <a:lvl3pPr marL="914400" indent="0" algn="l" defTabSz="914400" rtl="0" eaLnBrk="1" latinLnBrk="0" hangingPunct="1">
        <a:lnSpc>
          <a:spcPct val="90000"/>
        </a:lnSpc>
        <a:spcBef>
          <a:spcPts val="500"/>
        </a:spcBef>
        <a:buFontTx/>
        <a:buNone/>
        <a:defRPr sz="1600" kern="1200">
          <a:solidFill>
            <a:schemeClr val="bg1"/>
          </a:solidFill>
          <a:latin typeface="Helvetica Neue" panose="020B0604020202020204" pitchFamily="34" charset="0"/>
          <a:ea typeface="+mn-ea"/>
          <a:cs typeface="+mn-cs"/>
        </a:defRPr>
      </a:lvl3pPr>
      <a:lvl4pPr marL="1371600" indent="0" algn="l" defTabSz="914400" rtl="0" eaLnBrk="1" latinLnBrk="0" hangingPunct="1">
        <a:lnSpc>
          <a:spcPct val="90000"/>
        </a:lnSpc>
        <a:spcBef>
          <a:spcPts val="500"/>
        </a:spcBef>
        <a:buFontTx/>
        <a:buNone/>
        <a:defRPr sz="1400" kern="1200">
          <a:solidFill>
            <a:schemeClr val="bg1"/>
          </a:solidFill>
          <a:latin typeface="Helvetica Neue" panose="020B0604020202020204" pitchFamily="34" charset="0"/>
          <a:ea typeface="+mn-ea"/>
          <a:cs typeface="+mn-cs"/>
        </a:defRPr>
      </a:lvl4pPr>
      <a:lvl5pPr marL="1828800" indent="0" algn="l" defTabSz="914400" rtl="0" eaLnBrk="1" latinLnBrk="0" hangingPunct="1">
        <a:lnSpc>
          <a:spcPct val="90000"/>
        </a:lnSpc>
        <a:spcBef>
          <a:spcPts val="500"/>
        </a:spcBef>
        <a:buFontTx/>
        <a:buNone/>
        <a:defRPr sz="1200" kern="1200">
          <a:solidFill>
            <a:schemeClr val="bg1"/>
          </a:solidFill>
          <a:latin typeface="Helvetica Neue" panose="020B0604020202020204"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Tree>
    <p:extLst>
      <p:ext uri="{BB962C8B-B14F-4D97-AF65-F5344CB8AC3E}">
        <p14:creationId xmlns:p14="http://schemas.microsoft.com/office/powerpoint/2010/main" val="3475523418"/>
      </p:ext>
    </p:extLst>
  </p:cSld>
  <p:clrMap bg1="lt1" tx1="dk1" bg2="lt2" tx2="dk2" accent1="accent1" accent2="accent2" accent3="accent3" accent4="accent4" accent5="accent5" accent6="accent6" hlink="hlink" folHlink="folHlink"/>
  <p:sldLayoutIdLst>
    <p:sldLayoutId id="2147483688" r:id="rId1"/>
    <p:sldLayoutId id="2147483687" r:id="rId2"/>
    <p:sldLayoutId id="2147483690" r:id="rId3"/>
    <p:sldLayoutId id="2147483689" r:id="rId4"/>
    <p:sldLayoutId id="2147483691" r:id="rId5"/>
    <p:sldLayoutId id="2147483692" r:id="rId6"/>
    <p:sldLayoutId id="2147483694" r:id="rId7"/>
    <p:sldLayoutId id="2147483693" r:id="rId8"/>
    <p:sldLayoutId id="2147483695" r:id="rId9"/>
    <p:sldLayoutId id="2147483696" r:id="rId10"/>
    <p:sldLayoutId id="2147483697" r:id="rId11"/>
    <p:sldLayoutId id="2147483698" r:id="rId12"/>
  </p:sldLayoutIdLst>
  <p:timing>
    <p:tnLst>
      <p:par>
        <p:cTn id="1" dur="indefinite" restart="never" nodeType="tmRoot"/>
      </p:par>
    </p:tnLst>
  </p:timing>
  <p:txStyles>
    <p:titleStyle>
      <a:lvl1pPr algn="l" defTabSz="914400" rtl="0" eaLnBrk="1" latinLnBrk="0" hangingPunct="1">
        <a:lnSpc>
          <a:spcPct val="90000"/>
        </a:lnSpc>
        <a:spcBef>
          <a:spcPct val="0"/>
        </a:spcBef>
        <a:buNone/>
        <a:defRPr sz="4000" kern="1200">
          <a:solidFill>
            <a:schemeClr val="bg1"/>
          </a:solidFill>
          <a:latin typeface="Helvetica Neue"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2128" y="0"/>
            <a:ext cx="8924795" cy="497305"/>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6" name="Slide Number Placeholder 5"/>
          <p:cNvSpPr>
            <a:spLocks noGrp="1"/>
          </p:cNvSpPr>
          <p:nvPr>
            <p:ph type="sldNum" sz="quarter" idx="4"/>
          </p:nvPr>
        </p:nvSpPr>
        <p:spPr>
          <a:xfrm>
            <a:off x="457200" y="6217920"/>
            <a:ext cx="512523" cy="365125"/>
          </a:xfrm>
          <a:prstGeom prst="rect">
            <a:avLst/>
          </a:prstGeom>
        </p:spPr>
        <p:txBody>
          <a:bodyPr vert="horz" lIns="91440" tIns="45720" rIns="91440" bIns="45720" rtlCol="0" anchor="ctr"/>
          <a:lstStyle>
            <a:lvl1pPr algn="r">
              <a:defRPr sz="1600">
                <a:solidFill>
                  <a:srgbClr val="666666"/>
                </a:solidFill>
                <a:latin typeface="SJSU Spartan Regular" panose="02000000000000000000" pitchFamily="2" charset="0"/>
              </a:defRPr>
            </a:lvl1pPr>
          </a:lstStyle>
          <a:p>
            <a:fld id="{4B8D3C05-9755-44A2-BF3D-BE7863C1555B}" type="slidenum">
              <a:rPr lang="en-US" smtClean="0"/>
              <a:pPr/>
              <a:t>‹#›</a:t>
            </a:fld>
            <a:endParaRPr lang="en-US" dirty="0"/>
          </a:p>
        </p:txBody>
      </p:sp>
      <p:sp>
        <p:nvSpPr>
          <p:cNvPr id="4" name="Footer Placeholder 4"/>
          <p:cNvSpPr>
            <a:spLocks noGrp="1"/>
          </p:cNvSpPr>
          <p:nvPr>
            <p:ph type="ftr" sz="quarter" idx="3"/>
          </p:nvPr>
        </p:nvSpPr>
        <p:spPr>
          <a:xfrm>
            <a:off x="1536192" y="6217920"/>
            <a:ext cx="3321558" cy="365125"/>
          </a:xfrm>
          <a:prstGeom prst="rect">
            <a:avLst/>
          </a:prstGeom>
        </p:spPr>
        <p:txBody>
          <a:bodyPr vert="horz" lIns="91440" tIns="45720" rIns="91440" bIns="45720" rtlCol="0" anchor="ctr"/>
          <a:lstStyle>
            <a:lvl1pPr algn="l">
              <a:defRPr sz="1000">
                <a:solidFill>
                  <a:srgbClr val="666666"/>
                </a:solidFill>
                <a:latin typeface="SJSU Spartan Regular" panose="02000000000000000000" pitchFamily="2" charset="0"/>
              </a:defRPr>
            </a:lvl1pPr>
          </a:lstStyle>
          <a:p>
            <a:r>
              <a:rPr lang="en-US" dirty="0" smtClean="0"/>
              <a:t>DATE / TITLE</a:t>
            </a:r>
            <a:endParaRPr lang="en-US" dirty="0"/>
          </a:p>
        </p:txBody>
      </p:sp>
    </p:spTree>
    <p:extLst>
      <p:ext uri="{BB962C8B-B14F-4D97-AF65-F5344CB8AC3E}">
        <p14:creationId xmlns:p14="http://schemas.microsoft.com/office/powerpoint/2010/main" val="3013349584"/>
      </p:ext>
    </p:extLst>
  </p:cSld>
  <p:clrMap bg1="lt1" tx1="dk1" bg2="lt2" tx2="dk2" accent1="accent1" accent2="accent2" accent3="accent3" accent4="accent4" accent5="accent5" accent6="accent6" hlink="hlink" folHlink="folHlink"/>
  <p:sldLayoutIdLst>
    <p:sldLayoutId id="2147483700" r:id="rId1"/>
    <p:sldLayoutId id="2147483720" r:id="rId2"/>
    <p:sldLayoutId id="2147483702" r:id="rId3"/>
    <p:sldLayoutId id="2147483703" r:id="rId4"/>
    <p:sldLayoutId id="2147483704" r:id="rId5"/>
  </p:sldLayoutIdLst>
  <p:timing>
    <p:tnLst>
      <p:par>
        <p:cTn id="1" dur="indefinite" restart="never" nodeType="tmRoot"/>
      </p:par>
    </p:tnLst>
  </p:timing>
  <p:txStyles>
    <p:titleStyle>
      <a:lvl1pPr algn="l" defTabSz="914400" rtl="0" eaLnBrk="1" latinLnBrk="0" hangingPunct="1">
        <a:lnSpc>
          <a:spcPct val="90000"/>
        </a:lnSpc>
        <a:spcBef>
          <a:spcPct val="0"/>
        </a:spcBef>
        <a:buNone/>
        <a:defRPr sz="2000" kern="1200">
          <a:solidFill>
            <a:schemeClr val="bg1"/>
          </a:solidFill>
          <a:latin typeface="SJSU Spartan Regular" panose="02000000000000000000"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hyperlink" Target="../How%20does%20a%20blockchain%20work%20-%20Simply%20Explained.mp4" TargetMode="Externa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EE 295</a:t>
            </a:r>
            <a:endParaRPr lang="en-US" dirty="0"/>
          </a:p>
        </p:txBody>
      </p:sp>
      <p:sp>
        <p:nvSpPr>
          <p:cNvPr id="3" name="Text Placeholder 2"/>
          <p:cNvSpPr>
            <a:spLocks noGrp="1"/>
          </p:cNvSpPr>
          <p:nvPr>
            <p:ph type="body" sz="quarter" idx="10"/>
          </p:nvPr>
        </p:nvSpPr>
        <p:spPr/>
        <p:txBody>
          <a:bodyPr>
            <a:normAutofit fontScale="92500"/>
          </a:bodyPr>
          <a:lstStyle/>
          <a:p>
            <a:r>
              <a:rPr lang="en-US" dirty="0" err="1" smtClean="0"/>
              <a:t>TechWriting</a:t>
            </a:r>
            <a:r>
              <a:rPr lang="en-US" dirty="0" smtClean="0"/>
              <a:t>-Engineering Ethics</a:t>
            </a:r>
            <a:endParaRPr lang="en-US" dirty="0"/>
          </a:p>
        </p:txBody>
      </p:sp>
      <p:sp>
        <p:nvSpPr>
          <p:cNvPr id="4" name="Text Placeholder 3"/>
          <p:cNvSpPr>
            <a:spLocks noGrp="1"/>
          </p:cNvSpPr>
          <p:nvPr>
            <p:ph type="body" sz="quarter" idx="11"/>
          </p:nvPr>
        </p:nvSpPr>
        <p:spPr/>
        <p:txBody>
          <a:bodyPr/>
          <a:lstStyle/>
          <a:p>
            <a:r>
              <a:rPr lang="en-US" dirty="0" smtClean="0"/>
              <a:t>Sep 10, 2019</a:t>
            </a:r>
            <a:endParaRPr lang="en-US" dirty="0"/>
          </a:p>
        </p:txBody>
      </p:sp>
      <p:sp>
        <p:nvSpPr>
          <p:cNvPr id="5" name="Text Placeholder 4"/>
          <p:cNvSpPr>
            <a:spLocks noGrp="1"/>
          </p:cNvSpPr>
          <p:nvPr>
            <p:ph type="body" sz="quarter" idx="12"/>
          </p:nvPr>
        </p:nvSpPr>
        <p:spPr/>
        <p:txBody>
          <a:bodyPr/>
          <a:lstStyle/>
          <a:p>
            <a:r>
              <a:rPr lang="en-US" dirty="0" smtClean="0"/>
              <a:t>Room E339</a:t>
            </a:r>
            <a:endParaRPr lang="en-US" dirty="0"/>
          </a:p>
        </p:txBody>
      </p:sp>
      <p:sp>
        <p:nvSpPr>
          <p:cNvPr id="6" name="Text Placeholder 5"/>
          <p:cNvSpPr>
            <a:spLocks noGrp="1"/>
          </p:cNvSpPr>
          <p:nvPr>
            <p:ph type="body" sz="quarter" idx="13"/>
          </p:nvPr>
        </p:nvSpPr>
        <p:spPr/>
        <p:txBody>
          <a:bodyPr>
            <a:normAutofit fontScale="92500" lnSpcReduction="20000"/>
          </a:bodyPr>
          <a:lstStyle/>
          <a:p>
            <a:r>
              <a:rPr lang="en-US" dirty="0" smtClean="0"/>
              <a:t>Tom Wrappe</a:t>
            </a:r>
            <a:endParaRPr lang="en-US" dirty="0"/>
          </a:p>
        </p:txBody>
      </p:sp>
      <p:sp>
        <p:nvSpPr>
          <p:cNvPr id="7" name="Text Placeholder 6"/>
          <p:cNvSpPr>
            <a:spLocks noGrp="1"/>
          </p:cNvSpPr>
          <p:nvPr>
            <p:ph type="body" sz="quarter" idx="14"/>
          </p:nvPr>
        </p:nvSpPr>
        <p:spPr/>
        <p:txBody>
          <a:bodyPr/>
          <a:lstStyle/>
          <a:p>
            <a:r>
              <a:rPr lang="en-US" dirty="0" smtClean="0"/>
              <a:t>EE Lecturer</a:t>
            </a:r>
            <a:endParaRPr lang="en-US" dirty="0"/>
          </a:p>
        </p:txBody>
      </p:sp>
      <p:sp>
        <p:nvSpPr>
          <p:cNvPr id="8" name="Text Placeholder 7"/>
          <p:cNvSpPr>
            <a:spLocks noGrp="1"/>
          </p:cNvSpPr>
          <p:nvPr>
            <p:ph type="body" sz="quarter" idx="15"/>
          </p:nvPr>
        </p:nvSpPr>
        <p:spPr/>
        <p:txBody>
          <a:bodyPr/>
          <a:lstStyle/>
          <a:p>
            <a:endParaRPr lang="en-US"/>
          </a:p>
        </p:txBody>
      </p:sp>
    </p:spTree>
    <p:extLst>
      <p:ext uri="{BB962C8B-B14F-4D97-AF65-F5344CB8AC3E}">
        <p14:creationId xmlns:p14="http://schemas.microsoft.com/office/powerpoint/2010/main" val="13372686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305" y="258795"/>
            <a:ext cx="7886700" cy="886159"/>
          </a:xfrm>
        </p:spPr>
        <p:txBody>
          <a:bodyPr/>
          <a:lstStyle/>
          <a:p>
            <a:pPr algn="ctr"/>
            <a:r>
              <a:rPr lang="en-US" dirty="0" smtClean="0"/>
              <a:t>“5 Pager” Proposal</a:t>
            </a:r>
            <a:endParaRPr lang="en-US" dirty="0"/>
          </a:p>
        </p:txBody>
      </p:sp>
      <p:sp>
        <p:nvSpPr>
          <p:cNvPr id="3" name="Content Placeholder 2"/>
          <p:cNvSpPr>
            <a:spLocks noGrp="1"/>
          </p:cNvSpPr>
          <p:nvPr>
            <p:ph idx="1"/>
          </p:nvPr>
        </p:nvSpPr>
        <p:spPr>
          <a:xfrm>
            <a:off x="628650" y="1911928"/>
            <a:ext cx="7886700" cy="3943442"/>
          </a:xfrm>
        </p:spPr>
        <p:txBody>
          <a:bodyPr/>
          <a:lstStyle/>
          <a:p>
            <a:r>
              <a:rPr lang="en-US" sz="3600" dirty="0" smtClean="0"/>
              <a:t>(8) Conclusions (Positive development for the company?)</a:t>
            </a:r>
          </a:p>
          <a:p>
            <a:endParaRPr lang="en-US" sz="3600" dirty="0"/>
          </a:p>
          <a:p>
            <a:r>
              <a:rPr lang="en-US" sz="3600" dirty="0" smtClean="0"/>
              <a:t>(9) Recommendations (Go forward?)</a:t>
            </a:r>
          </a:p>
          <a:p>
            <a:endParaRPr lang="en-US" dirty="0"/>
          </a:p>
        </p:txBody>
      </p:sp>
    </p:spTree>
    <p:extLst>
      <p:ext uri="{BB962C8B-B14F-4D97-AF65-F5344CB8AC3E}">
        <p14:creationId xmlns:p14="http://schemas.microsoft.com/office/powerpoint/2010/main" val="370091294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8259" y="206840"/>
            <a:ext cx="7886700" cy="886159"/>
          </a:xfrm>
        </p:spPr>
        <p:txBody>
          <a:bodyPr/>
          <a:lstStyle/>
          <a:p>
            <a:r>
              <a:rPr lang="en-US" dirty="0" smtClean="0"/>
              <a:t>A Progressive Process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181894855"/>
              </p:ext>
            </p:extLst>
          </p:nvPr>
        </p:nvGraphicFramePr>
        <p:xfrm>
          <a:off x="779316" y="1397000"/>
          <a:ext cx="7367156" cy="3947160"/>
        </p:xfrm>
        <a:graphic>
          <a:graphicData uri="http://schemas.openxmlformats.org/drawingml/2006/table">
            <a:tbl>
              <a:tblPr firstRow="1" bandRow="1">
                <a:tableStyleId>{5C22544A-7EE6-4342-B048-85BDC9FD1C3A}</a:tableStyleId>
              </a:tblPr>
              <a:tblGrid>
                <a:gridCol w="3558991"/>
                <a:gridCol w="1344982"/>
                <a:gridCol w="2463183"/>
              </a:tblGrid>
              <a:tr h="370840">
                <a:tc>
                  <a:txBody>
                    <a:bodyPr/>
                    <a:lstStyle/>
                    <a:p>
                      <a:r>
                        <a:rPr lang="en-US" dirty="0" smtClean="0"/>
                        <a:t>Step</a:t>
                      </a:r>
                      <a:endParaRPr lang="en-US" dirty="0"/>
                    </a:p>
                  </a:txBody>
                  <a:tcPr/>
                </a:tc>
                <a:tc>
                  <a:txBody>
                    <a:bodyPr/>
                    <a:lstStyle/>
                    <a:p>
                      <a:r>
                        <a:rPr lang="en-US" dirty="0" smtClean="0"/>
                        <a:t>Due Weeks from Start</a:t>
                      </a:r>
                      <a:endParaRPr lang="en-US" dirty="0"/>
                    </a:p>
                  </a:txBody>
                  <a:tcPr/>
                </a:tc>
                <a:tc>
                  <a:txBody>
                    <a:bodyPr/>
                    <a:lstStyle/>
                    <a:p>
                      <a:r>
                        <a:rPr lang="en-US" dirty="0" smtClean="0"/>
                        <a:t>Notes</a:t>
                      </a:r>
                      <a:endParaRPr lang="en-US" dirty="0"/>
                    </a:p>
                  </a:txBody>
                  <a:tcPr/>
                </a:tc>
              </a:tr>
              <a:tr h="370840">
                <a:tc>
                  <a:txBody>
                    <a:bodyPr/>
                    <a:lstStyle/>
                    <a:p>
                      <a:r>
                        <a:rPr lang="en-US" dirty="0" smtClean="0"/>
                        <a:t>Discuss a topic</a:t>
                      </a:r>
                      <a:endParaRPr lang="en-US" dirty="0"/>
                    </a:p>
                  </a:txBody>
                  <a:tcPr/>
                </a:tc>
                <a:tc>
                  <a:txBody>
                    <a:bodyPr/>
                    <a:lstStyle/>
                    <a:p>
                      <a:r>
                        <a:rPr lang="en-US" dirty="0" smtClean="0"/>
                        <a:t>Start</a:t>
                      </a:r>
                      <a:endParaRPr lang="en-US" dirty="0"/>
                    </a:p>
                  </a:txBody>
                  <a:tcPr/>
                </a:tc>
                <a:tc>
                  <a:txBody>
                    <a:bodyPr/>
                    <a:lstStyle/>
                    <a:p>
                      <a:r>
                        <a:rPr lang="en-US" dirty="0" smtClean="0"/>
                        <a:t>1 paragraph on end product</a:t>
                      </a:r>
                      <a:endParaRPr lang="en-US" dirty="0"/>
                    </a:p>
                  </a:txBody>
                  <a:tcPr/>
                </a:tc>
              </a:tr>
              <a:tr h="370840">
                <a:tc>
                  <a:txBody>
                    <a:bodyPr/>
                    <a:lstStyle/>
                    <a:p>
                      <a:r>
                        <a:rPr lang="en-US" dirty="0" smtClean="0"/>
                        <a:t>Propose a topic/ company</a:t>
                      </a:r>
                      <a:endParaRPr lang="en-US" dirty="0"/>
                    </a:p>
                  </a:txBody>
                  <a:tcPr/>
                </a:tc>
                <a:tc>
                  <a:txBody>
                    <a:bodyPr/>
                    <a:lstStyle/>
                    <a:p>
                      <a:r>
                        <a:rPr lang="en-US" dirty="0" smtClean="0"/>
                        <a:t>Start</a:t>
                      </a:r>
                      <a:endParaRPr lang="en-US" dirty="0"/>
                    </a:p>
                  </a:txBody>
                  <a:tcPr/>
                </a:tc>
                <a:tc>
                  <a:txBody>
                    <a:bodyPr/>
                    <a:lstStyle/>
                    <a:p>
                      <a:r>
                        <a:rPr lang="en-US" dirty="0" smtClean="0"/>
                        <a:t>600 words</a:t>
                      </a:r>
                      <a:r>
                        <a:rPr lang="en-US" baseline="0" dirty="0" smtClean="0"/>
                        <a:t> overview of the paper</a:t>
                      </a:r>
                      <a:endParaRPr lang="en-US" dirty="0"/>
                    </a:p>
                  </a:txBody>
                  <a:tcPr/>
                </a:tc>
              </a:tr>
              <a:tr h="370840">
                <a:tc>
                  <a:txBody>
                    <a:bodyPr/>
                    <a:lstStyle/>
                    <a:p>
                      <a:r>
                        <a:rPr lang="en-US" dirty="0" smtClean="0"/>
                        <a:t>Abstract/Outline</a:t>
                      </a:r>
                      <a:endParaRPr lang="en-US" dirty="0"/>
                    </a:p>
                  </a:txBody>
                  <a:tcPr/>
                </a:tc>
                <a:tc>
                  <a:txBody>
                    <a:bodyPr/>
                    <a:lstStyle/>
                    <a:p>
                      <a:r>
                        <a:rPr lang="en-US" dirty="0" smtClean="0"/>
                        <a:t>2 weeks</a:t>
                      </a:r>
                      <a:endParaRPr lang="en-US" dirty="0"/>
                    </a:p>
                  </a:txBody>
                  <a:tcPr/>
                </a:tc>
                <a:tc>
                  <a:txBody>
                    <a:bodyPr/>
                    <a:lstStyle/>
                    <a:p>
                      <a:r>
                        <a:rPr lang="en-US" dirty="0" smtClean="0"/>
                        <a:t>Skeleton of the paper</a:t>
                      </a:r>
                      <a:endParaRPr lang="en-US" dirty="0"/>
                    </a:p>
                  </a:txBody>
                  <a:tcPr/>
                </a:tc>
              </a:tr>
              <a:tr h="370840">
                <a:tc>
                  <a:txBody>
                    <a:bodyPr/>
                    <a:lstStyle/>
                    <a:p>
                      <a:r>
                        <a:rPr lang="en-US" dirty="0" smtClean="0"/>
                        <a:t>Research Deliverable</a:t>
                      </a:r>
                      <a:endParaRPr lang="en-US" dirty="0"/>
                    </a:p>
                  </a:txBody>
                  <a:tcPr/>
                </a:tc>
                <a:tc>
                  <a:txBody>
                    <a:bodyPr/>
                    <a:lstStyle/>
                    <a:p>
                      <a:r>
                        <a:rPr lang="en-US" dirty="0" smtClean="0"/>
                        <a:t>3weeks</a:t>
                      </a:r>
                      <a:endParaRPr lang="en-US" dirty="0"/>
                    </a:p>
                  </a:txBody>
                  <a:tcPr/>
                </a:tc>
                <a:tc>
                  <a:txBody>
                    <a:bodyPr/>
                    <a:lstStyle/>
                    <a:p>
                      <a:r>
                        <a:rPr lang="en-US" dirty="0" smtClean="0"/>
                        <a:t>Support Elements</a:t>
                      </a:r>
                      <a:endParaRPr lang="en-US" dirty="0"/>
                    </a:p>
                  </a:txBody>
                  <a:tcPr/>
                </a:tc>
              </a:tr>
              <a:tr h="370840">
                <a:tc>
                  <a:txBody>
                    <a:bodyPr/>
                    <a:lstStyle/>
                    <a:p>
                      <a:r>
                        <a:rPr lang="en-US" dirty="0" smtClean="0"/>
                        <a:t>Draft</a:t>
                      </a:r>
                      <a:endParaRPr lang="en-US" dirty="0"/>
                    </a:p>
                  </a:txBody>
                  <a:tcPr/>
                </a:tc>
                <a:tc>
                  <a:txBody>
                    <a:bodyPr/>
                    <a:lstStyle/>
                    <a:p>
                      <a:r>
                        <a:rPr lang="en-US" dirty="0" smtClean="0"/>
                        <a:t>4 weeks</a:t>
                      </a:r>
                      <a:endParaRPr lang="en-US" dirty="0"/>
                    </a:p>
                  </a:txBody>
                  <a:tcPr/>
                </a:tc>
                <a:tc>
                  <a:txBody>
                    <a:bodyPr/>
                    <a:lstStyle/>
                    <a:p>
                      <a:r>
                        <a:rPr lang="en-US" dirty="0" smtClean="0"/>
                        <a:t>Complete paper form, but needing edit for final</a:t>
                      </a:r>
                      <a:endParaRPr lang="en-US" dirty="0"/>
                    </a:p>
                  </a:txBody>
                  <a:tcPr/>
                </a:tc>
              </a:tr>
              <a:tr h="370840">
                <a:tc>
                  <a:txBody>
                    <a:bodyPr/>
                    <a:lstStyle/>
                    <a:p>
                      <a:r>
                        <a:rPr lang="en-US" dirty="0" smtClean="0"/>
                        <a:t>Final Submission </a:t>
                      </a:r>
                      <a:endParaRPr lang="en-US" dirty="0"/>
                    </a:p>
                  </a:txBody>
                  <a:tcPr/>
                </a:tc>
                <a:tc>
                  <a:txBody>
                    <a:bodyPr/>
                    <a:lstStyle/>
                    <a:p>
                      <a:r>
                        <a:rPr lang="en-US" dirty="0" smtClean="0"/>
                        <a:t>5</a:t>
                      </a:r>
                      <a:r>
                        <a:rPr lang="en-US" baseline="0" dirty="0" smtClean="0"/>
                        <a:t> weeks</a:t>
                      </a:r>
                      <a:endParaRPr lang="en-US" dirty="0"/>
                    </a:p>
                  </a:txBody>
                  <a:tcPr/>
                </a:tc>
                <a:tc>
                  <a:txBody>
                    <a:bodyPr/>
                    <a:lstStyle/>
                    <a:p>
                      <a:r>
                        <a:rPr lang="en-US" dirty="0" smtClean="0"/>
                        <a:t>Final product</a:t>
                      </a:r>
                      <a:endParaRPr lang="en-US" dirty="0"/>
                    </a:p>
                  </a:txBody>
                  <a:tcPr/>
                </a:tc>
              </a:tr>
            </a:tbl>
          </a:graphicData>
        </a:graphic>
      </p:graphicFrame>
    </p:spTree>
    <p:extLst>
      <p:ext uri="{BB962C8B-B14F-4D97-AF65-F5344CB8AC3E}">
        <p14:creationId xmlns:p14="http://schemas.microsoft.com/office/powerpoint/2010/main" val="32987612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9823" y="154886"/>
            <a:ext cx="7886700" cy="886159"/>
          </a:xfrm>
        </p:spPr>
        <p:txBody>
          <a:bodyPr/>
          <a:lstStyle/>
          <a:p>
            <a:r>
              <a:rPr lang="en-US" dirty="0" smtClean="0"/>
              <a:t>Midterm Topic Areas</a:t>
            </a:r>
            <a:endParaRPr lang="en-US" dirty="0"/>
          </a:p>
        </p:txBody>
      </p:sp>
      <p:sp>
        <p:nvSpPr>
          <p:cNvPr id="3" name="Content Placeholder 2"/>
          <p:cNvSpPr>
            <a:spLocks noGrp="1"/>
          </p:cNvSpPr>
          <p:nvPr>
            <p:ph idx="1"/>
          </p:nvPr>
        </p:nvSpPr>
        <p:spPr>
          <a:xfrm>
            <a:off x="628650" y="1132610"/>
            <a:ext cx="7886700" cy="4722760"/>
          </a:xfrm>
        </p:spPr>
        <p:txBody>
          <a:bodyPr/>
          <a:lstStyle/>
          <a:p>
            <a:r>
              <a:rPr lang="en-US" dirty="0"/>
              <a:t>Networks, AI, wireless, IC technology, drones, driverless cars,  robotics</a:t>
            </a:r>
            <a:r>
              <a:rPr lang="en-US" dirty="0" smtClean="0"/>
              <a:t>, telehealth </a:t>
            </a:r>
            <a:r>
              <a:rPr lang="en-US" dirty="0"/>
              <a:t>are all </a:t>
            </a:r>
            <a:r>
              <a:rPr lang="en-US" dirty="0" smtClean="0"/>
              <a:t>areas of tech investment today</a:t>
            </a:r>
            <a:endParaRPr lang="en-US" dirty="0"/>
          </a:p>
        </p:txBody>
      </p:sp>
      <p:sp>
        <p:nvSpPr>
          <p:cNvPr id="4" name="TextBox 3"/>
          <p:cNvSpPr txBox="1"/>
          <p:nvPr/>
        </p:nvSpPr>
        <p:spPr>
          <a:xfrm>
            <a:off x="581891" y="2296391"/>
            <a:ext cx="7824355" cy="3970318"/>
          </a:xfrm>
          <a:prstGeom prst="rect">
            <a:avLst/>
          </a:prstGeom>
          <a:noFill/>
          <a:ln>
            <a:solidFill>
              <a:schemeClr val="bg1"/>
            </a:solidFill>
          </a:ln>
        </p:spPr>
        <p:txBody>
          <a:bodyPr wrap="square" rtlCol="0">
            <a:spAutoFit/>
          </a:bodyPr>
          <a:lstStyle/>
          <a:p>
            <a:r>
              <a:rPr lang="en-US" dirty="0" smtClean="0">
                <a:solidFill>
                  <a:schemeClr val="bg1"/>
                </a:solidFill>
              </a:rPr>
              <a:t>Examples:</a:t>
            </a:r>
          </a:p>
          <a:p>
            <a:r>
              <a:rPr lang="en-US" dirty="0" smtClean="0">
                <a:solidFill>
                  <a:schemeClr val="bg1"/>
                </a:solidFill>
              </a:rPr>
              <a:t>-A wireless Chipset company that has large market share in 4G proposes a 5G Project (</a:t>
            </a:r>
            <a:r>
              <a:rPr lang="en-US" dirty="0" err="1" smtClean="0">
                <a:solidFill>
                  <a:schemeClr val="bg1"/>
                </a:solidFill>
              </a:rPr>
              <a:t>Nvidia</a:t>
            </a:r>
            <a:r>
              <a:rPr lang="en-US" dirty="0" smtClean="0">
                <a:solidFill>
                  <a:schemeClr val="bg1"/>
                </a:solidFill>
              </a:rPr>
              <a:t>, Intel, Qualcomm, </a:t>
            </a:r>
            <a:r>
              <a:rPr lang="en-US" dirty="0" err="1" smtClean="0">
                <a:solidFill>
                  <a:schemeClr val="bg1"/>
                </a:solidFill>
              </a:rPr>
              <a:t>Nvidia</a:t>
            </a:r>
            <a:r>
              <a:rPr lang="en-US" dirty="0" smtClean="0">
                <a:solidFill>
                  <a:schemeClr val="bg1"/>
                </a:solidFill>
              </a:rPr>
              <a:t>)</a:t>
            </a:r>
          </a:p>
          <a:p>
            <a:r>
              <a:rPr lang="en-US" dirty="0" smtClean="0">
                <a:solidFill>
                  <a:schemeClr val="bg1"/>
                </a:solidFill>
              </a:rPr>
              <a:t>-An established Networking company proposes adding extensions to its product line </a:t>
            </a:r>
          </a:p>
          <a:p>
            <a:r>
              <a:rPr lang="en-US" dirty="0" smtClean="0">
                <a:solidFill>
                  <a:schemeClr val="bg1"/>
                </a:solidFill>
              </a:rPr>
              <a:t>-A GPS company that sells navigation units considers expanding to address autonomous cars</a:t>
            </a:r>
          </a:p>
          <a:p>
            <a:r>
              <a:rPr lang="en-US" dirty="0" smtClean="0">
                <a:solidFill>
                  <a:schemeClr val="bg1"/>
                </a:solidFill>
              </a:rPr>
              <a:t>-Network company considers adding big data services by adding  analytics to their process</a:t>
            </a:r>
          </a:p>
          <a:p>
            <a:pPr marL="285750" indent="-285750">
              <a:buFontTx/>
              <a:buChar char="-"/>
            </a:pPr>
            <a:r>
              <a:rPr lang="en-US" dirty="0" smtClean="0">
                <a:solidFill>
                  <a:schemeClr val="bg1"/>
                </a:solidFill>
              </a:rPr>
              <a:t>A startup team out of Google wants to build a new generation of driverless cars</a:t>
            </a:r>
          </a:p>
          <a:p>
            <a:pPr marL="285750" indent="-285750">
              <a:buFontTx/>
              <a:buChar char="-"/>
            </a:pPr>
            <a:endParaRPr lang="en-US" dirty="0" smtClean="0">
              <a:solidFill>
                <a:schemeClr val="bg1"/>
              </a:solidFill>
            </a:endParaRPr>
          </a:p>
          <a:p>
            <a:pPr marL="285750" indent="-285750">
              <a:buFontTx/>
              <a:buChar char="-"/>
            </a:pPr>
            <a:endParaRPr lang="en-US" dirty="0" smtClean="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3034061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Sep 12</a:t>
            </a:r>
            <a:endParaRPr lang="en-US" dirty="0"/>
          </a:p>
        </p:txBody>
      </p:sp>
      <p:sp>
        <p:nvSpPr>
          <p:cNvPr id="3" name="Content Placeholder 2"/>
          <p:cNvSpPr>
            <a:spLocks noGrp="1"/>
          </p:cNvSpPr>
          <p:nvPr>
            <p:ph idx="1"/>
          </p:nvPr>
        </p:nvSpPr>
        <p:spPr>
          <a:xfrm>
            <a:off x="332510" y="2147005"/>
            <a:ext cx="8427026" cy="4170667"/>
          </a:xfrm>
        </p:spPr>
        <p:txBody>
          <a:bodyPr>
            <a:normAutofit/>
          </a:bodyPr>
          <a:lstStyle/>
          <a:p>
            <a:pPr marL="342900" indent="-342900">
              <a:buFont typeface="Arial" panose="020B0604020202020204" pitchFamily="34" charset="0"/>
              <a:buChar char="•"/>
            </a:pPr>
            <a:r>
              <a:rPr lang="en-US" dirty="0" smtClean="0"/>
              <a:t>600 words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Proposed Topic for Business Proposal</a:t>
            </a:r>
          </a:p>
          <a:p>
            <a:pPr marL="800100" lvl="1" indent="-342900">
              <a:buFont typeface="Arial" panose="020B0604020202020204" pitchFamily="34" charset="0"/>
              <a:buChar char="•"/>
            </a:pPr>
            <a:r>
              <a:rPr lang="en-US" dirty="0" smtClean="0"/>
              <a:t>Industry Area (</a:t>
            </a:r>
            <a:r>
              <a:rPr lang="en-US" dirty="0" err="1" smtClean="0"/>
              <a:t>ie</a:t>
            </a:r>
            <a:r>
              <a:rPr lang="en-US" dirty="0" smtClean="0"/>
              <a:t>, semi, networking, …)</a:t>
            </a:r>
          </a:p>
          <a:p>
            <a:pPr marL="800100" lvl="1" indent="-342900">
              <a:buFont typeface="Arial" panose="020B0604020202020204" pitchFamily="34" charset="0"/>
              <a:buChar char="•"/>
            </a:pPr>
            <a:r>
              <a:rPr lang="en-US" dirty="0" smtClean="0"/>
              <a:t>Company (chosen existing company or </a:t>
            </a:r>
            <a:r>
              <a:rPr lang="en-US" dirty="0" err="1" smtClean="0"/>
              <a:t>newco</a:t>
            </a:r>
            <a:r>
              <a:rPr lang="en-US" dirty="0" smtClean="0"/>
              <a:t>)</a:t>
            </a:r>
          </a:p>
          <a:p>
            <a:pPr marL="800100" lvl="1" indent="-342900">
              <a:buFont typeface="Arial" panose="020B0604020202020204" pitchFamily="34" charset="0"/>
              <a:buChar char="•"/>
            </a:pPr>
            <a:r>
              <a:rPr lang="en-US" dirty="0" smtClean="0"/>
              <a:t>Product area (high level description)</a:t>
            </a:r>
          </a:p>
          <a:p>
            <a:pPr marL="800100" lvl="1" indent="-342900">
              <a:buFont typeface="Arial" panose="020B0604020202020204" pitchFamily="34" charset="0"/>
              <a:buChar char="•"/>
            </a:pPr>
            <a:r>
              <a:rPr lang="en-US" dirty="0" smtClean="0"/>
              <a:t>Why you chose the topic and why you thing it is a good one</a:t>
            </a:r>
          </a:p>
          <a:p>
            <a:pPr marL="342900" indent="-342900">
              <a:buFont typeface="Arial" panose="020B0604020202020204" pitchFamily="34" charset="0"/>
              <a:buChar char="•"/>
            </a:pPr>
            <a:r>
              <a:rPr lang="en-US" dirty="0" smtClean="0"/>
              <a:t>Be thinking about the research on market, company, technology that is needed</a:t>
            </a:r>
          </a:p>
          <a:p>
            <a:pPr marL="342900" indent="-342900">
              <a:buFont typeface="Arial" panose="020B0604020202020204" pitchFamily="34" charset="0"/>
              <a:buChar char="•"/>
            </a:pPr>
            <a:r>
              <a:rPr lang="en-US" dirty="0" smtClean="0"/>
              <a:t>How will you budget your 5-6 pages between the key elements of the outline?</a:t>
            </a:r>
          </a:p>
          <a:p>
            <a:pPr marL="342900" indent="-34290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24632894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3336" y="3479482"/>
            <a:ext cx="7886700" cy="886159"/>
          </a:xfrm>
        </p:spPr>
        <p:txBody>
          <a:bodyPr>
            <a:normAutofit fontScale="90000"/>
          </a:bodyPr>
          <a:lstStyle/>
          <a:p>
            <a:r>
              <a:rPr lang="en-US" dirty="0" smtClean="0"/>
              <a:t>Tech Descriptive Writing:</a:t>
            </a:r>
            <a:br>
              <a:rPr lang="en-US" dirty="0" smtClean="0"/>
            </a:br>
            <a:r>
              <a:rPr lang="en-US" dirty="0" smtClean="0"/>
              <a:t/>
            </a:r>
            <a:br>
              <a:rPr lang="en-US" dirty="0" smtClean="0"/>
            </a:br>
            <a:r>
              <a:rPr lang="en-US" dirty="0" err="1" smtClean="0"/>
              <a:t>Blockchain</a:t>
            </a:r>
            <a:r>
              <a:rPr lang="en-US" dirty="0" smtClean="0"/>
              <a:t> Description</a:t>
            </a:r>
            <a:br>
              <a:rPr lang="en-US" dirty="0" smtClean="0"/>
            </a:br>
            <a:r>
              <a:rPr lang="en-US" dirty="0" smtClean="0"/>
              <a:t/>
            </a:r>
            <a:br>
              <a:rPr lang="en-US" dirty="0" smtClean="0"/>
            </a:br>
            <a:endParaRPr lang="en-US" dirty="0" smtClean="0"/>
          </a:p>
        </p:txBody>
      </p:sp>
    </p:spTree>
    <p:extLst>
      <p:ext uri="{BB962C8B-B14F-4D97-AF65-F5344CB8AC3E}">
        <p14:creationId xmlns:p14="http://schemas.microsoft.com/office/powerpoint/2010/main" val="396965817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64" y="152283"/>
            <a:ext cx="8940799" cy="640726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353905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6878" y="213768"/>
            <a:ext cx="7886700" cy="886159"/>
          </a:xfrm>
        </p:spPr>
        <p:txBody>
          <a:bodyPr>
            <a:normAutofit fontScale="90000"/>
          </a:bodyPr>
          <a:lstStyle/>
          <a:p>
            <a:r>
              <a:rPr lang="en-US" dirty="0" err="1" smtClean="0"/>
              <a:t>Blockchain</a:t>
            </a:r>
            <a:r>
              <a:rPr lang="en-US" dirty="0" smtClean="0"/>
              <a:t> Discussion Items</a:t>
            </a:r>
            <a:endParaRPr lang="en-US" dirty="0"/>
          </a:p>
        </p:txBody>
      </p:sp>
      <p:sp>
        <p:nvSpPr>
          <p:cNvPr id="3" name="Content Placeholder 2"/>
          <p:cNvSpPr>
            <a:spLocks noGrp="1"/>
          </p:cNvSpPr>
          <p:nvPr>
            <p:ph idx="1"/>
          </p:nvPr>
        </p:nvSpPr>
        <p:spPr>
          <a:xfrm>
            <a:off x="585107" y="1112863"/>
            <a:ext cx="7886700" cy="5464582"/>
          </a:xfrm>
        </p:spPr>
        <p:txBody>
          <a:bodyPr>
            <a:normAutofit/>
          </a:bodyPr>
          <a:lstStyle/>
          <a:p>
            <a:pPr marL="342900" indent="-342900">
              <a:buFont typeface="Arial" panose="020B0604020202020204" pitchFamily="34" charset="0"/>
              <a:buChar char="•"/>
            </a:pPr>
            <a:r>
              <a:rPr lang="en-US" dirty="0" smtClean="0"/>
              <a:t>Report Type?   Product/Technology Description </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Key conclusions of report:</a:t>
            </a:r>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r>
              <a:rPr lang="en-US" dirty="0" smtClean="0"/>
              <a:t>What is </a:t>
            </a:r>
            <a:r>
              <a:rPr lang="en-US" dirty="0" err="1" smtClean="0"/>
              <a:t>Blockchain</a:t>
            </a:r>
            <a:r>
              <a:rPr lang="en-US" dirty="0" smtClean="0"/>
              <a:t> (BC) and why is it important?</a:t>
            </a:r>
          </a:p>
          <a:p>
            <a:endParaRPr lang="en-US" dirty="0"/>
          </a:p>
          <a:p>
            <a:pPr marL="342900" indent="-342900">
              <a:buFont typeface="Arial" panose="020B0604020202020204" pitchFamily="34" charset="0"/>
              <a:buChar char="•"/>
            </a:pPr>
            <a:r>
              <a:rPr lang="en-US" dirty="0" smtClean="0"/>
              <a:t>How does BC work?</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What can BC do?</a:t>
            </a:r>
            <a:endParaRPr lang="en-US" dirty="0"/>
          </a:p>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p:txBody>
      </p:sp>
    </p:spTree>
    <p:extLst>
      <p:ext uri="{BB962C8B-B14F-4D97-AF65-F5344CB8AC3E}">
        <p14:creationId xmlns:p14="http://schemas.microsoft.com/office/powerpoint/2010/main" val="21114181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836" y="0"/>
            <a:ext cx="8820728" cy="886159"/>
          </a:xfrm>
        </p:spPr>
        <p:txBody>
          <a:bodyPr>
            <a:noAutofit/>
          </a:bodyPr>
          <a:lstStyle/>
          <a:p>
            <a:r>
              <a:rPr lang="en-US" sz="3600" dirty="0" smtClean="0"/>
              <a:t>Out of Class Writing Assignment #2</a:t>
            </a:r>
            <a:endParaRPr lang="en-US" sz="3600" dirty="0"/>
          </a:p>
        </p:txBody>
      </p:sp>
      <p:sp>
        <p:nvSpPr>
          <p:cNvPr id="3" name="Content Placeholder 2"/>
          <p:cNvSpPr>
            <a:spLocks noGrp="1"/>
          </p:cNvSpPr>
          <p:nvPr>
            <p:ph idx="1"/>
          </p:nvPr>
        </p:nvSpPr>
        <p:spPr>
          <a:xfrm>
            <a:off x="332510" y="766618"/>
            <a:ext cx="8655626" cy="6091382"/>
          </a:xfrm>
          <a:ln>
            <a:solidFill>
              <a:srgbClr val="FFFF00"/>
            </a:solidFill>
          </a:ln>
        </p:spPr>
        <p:txBody>
          <a:bodyPr>
            <a:normAutofit fontScale="92500" lnSpcReduction="20000"/>
          </a:bodyPr>
          <a:lstStyle/>
          <a:p>
            <a:r>
              <a:rPr lang="en-US" dirty="0"/>
              <a:t>Due, Thu, </a:t>
            </a:r>
            <a:r>
              <a:rPr lang="en-US" dirty="0" smtClean="0"/>
              <a:t>Sep 19 </a:t>
            </a:r>
            <a:r>
              <a:rPr lang="en-US" dirty="0"/>
              <a:t>@11:59pm </a:t>
            </a:r>
          </a:p>
          <a:p>
            <a:r>
              <a:rPr lang="en-US" dirty="0"/>
              <a:t>FOLLOW ALL INSTRUCTIONS</a:t>
            </a:r>
          </a:p>
          <a:p>
            <a:r>
              <a:rPr lang="en-US" dirty="0"/>
              <a:t>-Write an informational report to describe  "What is </a:t>
            </a:r>
            <a:r>
              <a:rPr lang="en-US" dirty="0" err="1"/>
              <a:t>Blockchain</a:t>
            </a:r>
            <a:r>
              <a:rPr lang="en-US" dirty="0"/>
              <a:t>?" and submit via Canvas</a:t>
            </a:r>
          </a:p>
          <a:p>
            <a:r>
              <a:rPr lang="en-US" dirty="0"/>
              <a:t>1. 500-600 words (</a:t>
            </a:r>
            <a:r>
              <a:rPr lang="en-US" dirty="0" err="1"/>
              <a:t>approx</a:t>
            </a:r>
            <a:r>
              <a:rPr lang="en-US" dirty="0"/>
              <a:t> 2 pages  #12 font double spaced).  NO PICTURES, JUST TEXT DESCRIPTION.  The goal is that the audience (class members) can understand and describe what </a:t>
            </a:r>
            <a:r>
              <a:rPr lang="en-US" dirty="0" err="1"/>
              <a:t>Blockchain</a:t>
            </a:r>
            <a:r>
              <a:rPr lang="en-US" dirty="0"/>
              <a:t> is and what the technology can do based on your description.</a:t>
            </a:r>
          </a:p>
          <a:p>
            <a:r>
              <a:rPr lang="en-US" dirty="0"/>
              <a:t>2. Provide a title followed by 3 or 4 paragraphs using the following high level outline:</a:t>
            </a:r>
          </a:p>
          <a:p>
            <a:r>
              <a:rPr lang="en-US" dirty="0"/>
              <a:t>    a. Summary</a:t>
            </a:r>
          </a:p>
          <a:p>
            <a:r>
              <a:rPr lang="en-US" dirty="0"/>
              <a:t>    b. Body</a:t>
            </a:r>
          </a:p>
          <a:p>
            <a:r>
              <a:rPr lang="en-US" dirty="0"/>
              <a:t>    c. Conclusion</a:t>
            </a:r>
          </a:p>
          <a:p>
            <a:r>
              <a:rPr lang="en-US" dirty="0"/>
              <a:t>3. As a condition of grading, supply the following (on a page following the assignment)</a:t>
            </a:r>
          </a:p>
          <a:p>
            <a:r>
              <a:rPr lang="en-US" dirty="0"/>
              <a:t>    a. Word count</a:t>
            </a:r>
          </a:p>
          <a:p>
            <a:r>
              <a:rPr lang="en-US" dirty="0"/>
              <a:t>    b. Underline or highlight the topic sentence of each paragraph in the paper</a:t>
            </a:r>
          </a:p>
          <a:p>
            <a:r>
              <a:rPr lang="en-US" dirty="0"/>
              <a:t>    c. Provide your check of the EE295 key elements by filling out and including certification of 1. No personal pronouns, 2. No use of passive voice, 3. no use of "very", 4.  All paragraphs complete and at least 3 sentences.  Provide a table with these four rows and a column noting your compliance to each element</a:t>
            </a:r>
            <a:r>
              <a:rPr lang="en-US" dirty="0" smtClean="0"/>
              <a:t>.</a:t>
            </a:r>
            <a:endParaRPr lang="en-US" dirty="0"/>
          </a:p>
        </p:txBody>
      </p:sp>
    </p:spTree>
    <p:extLst>
      <p:ext uri="{BB962C8B-B14F-4D97-AF65-F5344CB8AC3E}">
        <p14:creationId xmlns:p14="http://schemas.microsoft.com/office/powerpoint/2010/main" val="21376228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a:t>
            </a:r>
            <a:endParaRPr lang="en-US" dirty="0"/>
          </a:p>
        </p:txBody>
      </p:sp>
      <p:sp>
        <p:nvSpPr>
          <p:cNvPr id="3" name="Content Placeholder 2"/>
          <p:cNvSpPr>
            <a:spLocks noGrp="1"/>
          </p:cNvSpPr>
          <p:nvPr>
            <p:ph idx="1"/>
          </p:nvPr>
        </p:nvSpPr>
        <p:spPr/>
        <p:txBody>
          <a:bodyPr/>
          <a:lstStyle/>
          <a:p>
            <a:r>
              <a:rPr lang="en-US" dirty="0" err="1" smtClean="0">
                <a:hlinkClick r:id="rId2" action="ppaction://hlinkfile"/>
              </a:rPr>
              <a:t>Blockchain</a:t>
            </a:r>
            <a:r>
              <a:rPr lang="en-US" dirty="0" smtClean="0">
                <a:hlinkClick r:id="rId2" action="ppaction://hlinkfile"/>
              </a:rPr>
              <a:t> Operation </a:t>
            </a:r>
            <a:endParaRPr lang="en-US" dirty="0"/>
          </a:p>
        </p:txBody>
      </p:sp>
    </p:spTree>
    <p:extLst>
      <p:ext uri="{BB962C8B-B14F-4D97-AF65-F5344CB8AC3E}">
        <p14:creationId xmlns:p14="http://schemas.microsoft.com/office/powerpoint/2010/main" val="296814358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 Class Writing Exercise #1</a:t>
            </a:r>
            <a:endParaRPr lang="en-US" dirty="0"/>
          </a:p>
        </p:txBody>
      </p:sp>
      <p:sp>
        <p:nvSpPr>
          <p:cNvPr id="3" name="Content Placeholder 2"/>
          <p:cNvSpPr>
            <a:spLocks noGrp="1"/>
          </p:cNvSpPr>
          <p:nvPr>
            <p:ph idx="1"/>
          </p:nvPr>
        </p:nvSpPr>
        <p:spPr/>
        <p:txBody>
          <a:bodyPr/>
          <a:lstStyle/>
          <a:p>
            <a:r>
              <a:rPr lang="en-US" dirty="0" smtClean="0"/>
              <a:t>30 minutes max…</a:t>
            </a:r>
            <a:endParaRPr lang="en-US" dirty="0"/>
          </a:p>
        </p:txBody>
      </p:sp>
    </p:spTree>
    <p:extLst>
      <p:ext uri="{BB962C8B-B14F-4D97-AF65-F5344CB8AC3E}">
        <p14:creationId xmlns:p14="http://schemas.microsoft.com/office/powerpoint/2010/main" val="107930533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5"/>
          </p:nvPr>
        </p:nvSpPr>
        <p:spPr/>
        <p:txBody>
          <a:bodyPr/>
          <a:lstStyle/>
          <a:p>
            <a:endParaRPr lang="en-US"/>
          </a:p>
        </p:txBody>
      </p:sp>
      <p:sp>
        <p:nvSpPr>
          <p:cNvPr id="6" name="TextBox 5"/>
          <p:cNvSpPr txBox="1"/>
          <p:nvPr/>
        </p:nvSpPr>
        <p:spPr>
          <a:xfrm>
            <a:off x="696190" y="671253"/>
            <a:ext cx="4675910" cy="1200329"/>
          </a:xfrm>
          <a:prstGeom prst="rect">
            <a:avLst/>
          </a:prstGeom>
          <a:noFill/>
        </p:spPr>
        <p:txBody>
          <a:bodyPr wrap="square" rtlCol="0">
            <a:spAutoFit/>
          </a:bodyPr>
          <a:lstStyle/>
          <a:p>
            <a:pPr algn="ctr"/>
            <a:r>
              <a:rPr lang="en-US" dirty="0" smtClean="0"/>
              <a:t>Agenda</a:t>
            </a:r>
            <a:endParaRPr lang="en-US" dirty="0"/>
          </a:p>
          <a:p>
            <a:pPr marL="285750" indent="-285750">
              <a:buFontTx/>
              <a:buChar char="-"/>
            </a:pPr>
            <a:r>
              <a:rPr lang="en-US" dirty="0" smtClean="0"/>
              <a:t>IEEE Code of Ethics Overview</a:t>
            </a:r>
          </a:p>
          <a:p>
            <a:pPr marL="285750" indent="-285750">
              <a:buFontTx/>
              <a:buChar char="-"/>
            </a:pPr>
            <a:r>
              <a:rPr lang="en-US" dirty="0" smtClean="0"/>
              <a:t>Midterm </a:t>
            </a:r>
            <a:r>
              <a:rPr lang="en-US" dirty="0"/>
              <a:t>Paper Assignment and </a:t>
            </a:r>
            <a:r>
              <a:rPr lang="en-US" dirty="0" smtClean="0"/>
              <a:t>Discussion</a:t>
            </a:r>
          </a:p>
          <a:p>
            <a:pPr marL="285750" indent="-285750">
              <a:buFontTx/>
              <a:buChar char="-"/>
            </a:pPr>
            <a:r>
              <a:rPr lang="en-US" dirty="0" smtClean="0"/>
              <a:t>Upcoming Out of Class Writing Assignments</a:t>
            </a:r>
          </a:p>
        </p:txBody>
      </p:sp>
    </p:spTree>
    <p:extLst>
      <p:ext uri="{BB962C8B-B14F-4D97-AF65-F5344CB8AC3E}">
        <p14:creationId xmlns:p14="http://schemas.microsoft.com/office/powerpoint/2010/main" val="32647262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0"/>
            <a:ext cx="7886700" cy="885825"/>
          </a:xfrm>
        </p:spPr>
        <p:txBody>
          <a:bodyPr/>
          <a:lstStyle/>
          <a:p>
            <a:r>
              <a:rPr lang="en-US" dirty="0" smtClean="0"/>
              <a:t>Plagiarism and Teams</a:t>
            </a:r>
            <a:endParaRPr lang="en-US" dirty="0"/>
          </a:p>
        </p:txBody>
      </p:sp>
      <p:sp>
        <p:nvSpPr>
          <p:cNvPr id="3" name="Content Placeholder 2"/>
          <p:cNvSpPr>
            <a:spLocks noGrp="1"/>
          </p:cNvSpPr>
          <p:nvPr>
            <p:ph idx="4294967295"/>
          </p:nvPr>
        </p:nvSpPr>
        <p:spPr>
          <a:xfrm>
            <a:off x="0" y="846323"/>
            <a:ext cx="8872538" cy="4541838"/>
          </a:xfrm>
        </p:spPr>
        <p:txBody>
          <a:bodyPr>
            <a:noAutofit/>
          </a:bodyPr>
          <a:lstStyle/>
          <a:p>
            <a:pPr lvl="0"/>
            <a:r>
              <a:rPr lang="en-US" sz="2400" dirty="0" smtClean="0"/>
              <a:t>Pete works for CISCO and is given his first major project from his Manager.  The project is a team effort and </a:t>
            </a:r>
            <a:r>
              <a:rPr lang="en-US" sz="2400" dirty="0" smtClean="0">
                <a:solidFill>
                  <a:srgbClr val="FF0000"/>
                </a:solidFill>
              </a:rPr>
              <a:t>one </a:t>
            </a:r>
            <a:r>
              <a:rPr lang="en-US" sz="2400" dirty="0">
                <a:solidFill>
                  <a:srgbClr val="FF0000"/>
                </a:solidFill>
              </a:rPr>
              <a:t>week before the project is due</a:t>
            </a:r>
            <a:r>
              <a:rPr lang="en-US" sz="2400" dirty="0"/>
              <a:t>, Pete finds out that Valeria has chosen to </a:t>
            </a:r>
            <a:r>
              <a:rPr lang="en-US" sz="2400" dirty="0">
                <a:solidFill>
                  <a:srgbClr val="FF0000"/>
                </a:solidFill>
              </a:rPr>
              <a:t>“copy and paste” </a:t>
            </a:r>
            <a:r>
              <a:rPr lang="en-US" sz="2400" dirty="0" smtClean="0">
                <a:solidFill>
                  <a:srgbClr val="FF0000"/>
                </a:solidFill>
              </a:rPr>
              <a:t>a majority of her “background and introduction”.  </a:t>
            </a:r>
            <a:r>
              <a:rPr lang="en-US" sz="2400" dirty="0"/>
              <a:t>Pete confronts Valeria and asks her to redo her paper without plagiarizing, but Valeria claims she is too busy .</a:t>
            </a:r>
            <a:r>
              <a:rPr lang="en-US" sz="2400" dirty="0" smtClean="0"/>
              <a:t>  </a:t>
            </a:r>
            <a:r>
              <a:rPr lang="en-US" sz="2400" dirty="0"/>
              <a:t>She assures Pete that </a:t>
            </a:r>
            <a:r>
              <a:rPr lang="en-US" sz="2400" dirty="0" smtClean="0"/>
              <a:t>their </a:t>
            </a:r>
            <a:r>
              <a:rPr lang="en-US" sz="2400" dirty="0" smtClean="0">
                <a:solidFill>
                  <a:srgbClr val="FF0000"/>
                </a:solidFill>
              </a:rPr>
              <a:t>Manager </a:t>
            </a:r>
            <a:r>
              <a:rPr lang="en-US" sz="2400" dirty="0">
                <a:solidFill>
                  <a:srgbClr val="FF0000"/>
                </a:solidFill>
              </a:rPr>
              <a:t>will never discover the plagiarism</a:t>
            </a:r>
            <a:r>
              <a:rPr lang="en-US" sz="2400" dirty="0"/>
              <a:t>, and </a:t>
            </a:r>
            <a:r>
              <a:rPr lang="en-US" sz="2400" dirty="0" smtClean="0"/>
              <a:t>that, </a:t>
            </a:r>
            <a:r>
              <a:rPr lang="en-US" sz="2400" dirty="0">
                <a:solidFill>
                  <a:srgbClr val="FF0000"/>
                </a:solidFill>
              </a:rPr>
              <a:t>if he does, that she will take complete blame for it</a:t>
            </a:r>
            <a:r>
              <a:rPr lang="en-US" sz="2400" dirty="0" smtClean="0">
                <a:solidFill>
                  <a:srgbClr val="FF0000"/>
                </a:solidFill>
              </a:rPr>
              <a:t>.</a:t>
            </a:r>
          </a:p>
          <a:p>
            <a:pPr lvl="0"/>
            <a:r>
              <a:rPr lang="en-US" sz="2400" dirty="0"/>
              <a:t>Pete finds himself in an extremely </a:t>
            </a:r>
            <a:r>
              <a:rPr lang="en-US" sz="2400" dirty="0">
                <a:solidFill>
                  <a:srgbClr val="FF0000"/>
                </a:solidFill>
              </a:rPr>
              <a:t>uncomfortable position</a:t>
            </a:r>
            <a:r>
              <a:rPr lang="en-US" sz="2400" dirty="0"/>
              <a:t>.  He feels </a:t>
            </a:r>
            <a:r>
              <a:rPr lang="en-US" sz="2400" dirty="0">
                <a:solidFill>
                  <a:srgbClr val="FF0000"/>
                </a:solidFill>
              </a:rPr>
              <a:t>partly responsible for the plagiarism </a:t>
            </a:r>
            <a:r>
              <a:rPr lang="en-US" sz="2400" dirty="0" smtClean="0"/>
              <a:t>that he discovered; </a:t>
            </a:r>
            <a:r>
              <a:rPr lang="en-US" sz="2400" dirty="0"/>
              <a:t>however, Valeria claims she will take all of the blame.  </a:t>
            </a:r>
            <a:endParaRPr lang="en-US" sz="2400" dirty="0" smtClean="0"/>
          </a:p>
          <a:p>
            <a:pPr lvl="0" algn="ctr"/>
            <a:endParaRPr lang="en-US" sz="2400" dirty="0"/>
          </a:p>
          <a:p>
            <a:pPr lvl="0"/>
            <a:r>
              <a:rPr lang="en-US" sz="2400" dirty="0" smtClean="0"/>
              <a:t>A. What should Pete do?</a:t>
            </a:r>
          </a:p>
          <a:p>
            <a:pPr lvl="0"/>
            <a:r>
              <a:rPr lang="en-US" sz="2400" dirty="0" smtClean="0"/>
              <a:t>B. Should he talk to the manager?</a:t>
            </a:r>
            <a:endParaRPr lang="en-US" sz="2800" dirty="0"/>
          </a:p>
          <a:p>
            <a:pPr algn="ctr"/>
            <a:endParaRPr lang="en-US" sz="2800" dirty="0"/>
          </a:p>
        </p:txBody>
      </p:sp>
    </p:spTree>
    <p:extLst>
      <p:ext uri="{BB962C8B-B14F-4D97-AF65-F5344CB8AC3E}">
        <p14:creationId xmlns:p14="http://schemas.microsoft.com/office/powerpoint/2010/main" val="255844948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lumMod val="40000"/>
            <a:lumOff val="6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0" y="217488"/>
            <a:ext cx="7886700" cy="885825"/>
          </a:xfrm>
        </p:spPr>
        <p:txBody>
          <a:bodyPr>
            <a:normAutofit fontScale="90000"/>
          </a:bodyPr>
          <a:lstStyle/>
          <a:p>
            <a:r>
              <a:rPr lang="en-US" dirty="0" smtClean="0"/>
              <a:t>Plagiarism In Class Assignment (30 min)</a:t>
            </a:r>
            <a:endParaRPr lang="en-US" dirty="0"/>
          </a:p>
        </p:txBody>
      </p:sp>
      <p:sp>
        <p:nvSpPr>
          <p:cNvPr id="3" name="Content Placeholder 2"/>
          <p:cNvSpPr>
            <a:spLocks noGrp="1"/>
          </p:cNvSpPr>
          <p:nvPr>
            <p:ph idx="4294967295"/>
          </p:nvPr>
        </p:nvSpPr>
        <p:spPr>
          <a:xfrm>
            <a:off x="0" y="1284288"/>
            <a:ext cx="7886700" cy="5157787"/>
          </a:xfrm>
        </p:spPr>
        <p:txBody>
          <a:bodyPr>
            <a:normAutofit fontScale="92500" lnSpcReduction="10000"/>
          </a:bodyPr>
          <a:lstStyle/>
          <a:p>
            <a:r>
              <a:rPr lang="en-US" dirty="0" smtClean="0"/>
              <a:t>Write a 200-300 word paper to describe what Pete should do in this situation.</a:t>
            </a:r>
          </a:p>
          <a:p>
            <a:endParaRPr lang="en-US" dirty="0"/>
          </a:p>
          <a:p>
            <a:pPr marL="457200" indent="-457200">
              <a:buAutoNum type="arabicPeriod"/>
            </a:pPr>
            <a:r>
              <a:rPr lang="en-US" dirty="0" smtClean="0"/>
              <a:t>Use your 6 step process to prepare (do not just start writing. Plan out your work)</a:t>
            </a:r>
          </a:p>
          <a:p>
            <a:pPr marL="800100" lvl="1" indent="-342900">
              <a:buAutoNum type="alphaLcPeriod"/>
            </a:pPr>
            <a:r>
              <a:rPr lang="en-US" dirty="0" smtClean="0"/>
              <a:t>Who is the audience?</a:t>
            </a:r>
          </a:p>
          <a:p>
            <a:pPr marL="800100" lvl="1" indent="-342900">
              <a:buAutoNum type="alphaLcPeriod"/>
            </a:pPr>
            <a:r>
              <a:rPr lang="en-US" dirty="0" smtClean="0"/>
              <a:t>Key thoughts on the issues</a:t>
            </a:r>
          </a:p>
          <a:p>
            <a:pPr marL="800100" lvl="1" indent="-342900">
              <a:buAutoNum type="alphaLcPeriod"/>
            </a:pPr>
            <a:r>
              <a:rPr lang="en-US" dirty="0" smtClean="0"/>
              <a:t>Structure your work before writing </a:t>
            </a:r>
          </a:p>
          <a:p>
            <a:pPr marL="800100" lvl="1" indent="-342900">
              <a:buAutoNum type="alphaLcPeriod"/>
            </a:pPr>
            <a:r>
              <a:rPr lang="en-US" dirty="0" smtClean="0"/>
              <a:t>Develop your structure (Intro, body with support, conclusion)</a:t>
            </a:r>
          </a:p>
          <a:p>
            <a:pPr marL="800100" lvl="1" indent="-342900">
              <a:buAutoNum type="alphaLcPeriod"/>
            </a:pPr>
            <a:endParaRPr lang="en-US" dirty="0"/>
          </a:p>
          <a:p>
            <a:pPr marL="342900" indent="-342900">
              <a:buAutoNum type="arabicPeriod"/>
            </a:pPr>
            <a:r>
              <a:rPr lang="en-US" dirty="0" smtClean="0"/>
              <a:t>Remember to incorporate the appropriate grammar items</a:t>
            </a:r>
          </a:p>
          <a:p>
            <a:pPr marL="800100" lvl="1" indent="-342900">
              <a:buAutoNum type="alphaLcPeriod"/>
            </a:pPr>
            <a:r>
              <a:rPr lang="en-US" dirty="0" smtClean="0"/>
              <a:t>No personal pronouns—”I, we, it, they, </a:t>
            </a:r>
            <a:r>
              <a:rPr lang="en-US" dirty="0" err="1" smtClean="0"/>
              <a:t>etc</a:t>
            </a:r>
            <a:r>
              <a:rPr lang="en-US" dirty="0" smtClean="0"/>
              <a:t>”</a:t>
            </a:r>
          </a:p>
          <a:p>
            <a:pPr marL="800100" lvl="1" indent="-342900">
              <a:buAutoNum type="alphaLcPeriod"/>
            </a:pPr>
            <a:r>
              <a:rPr lang="en-US" dirty="0" smtClean="0"/>
              <a:t>Avoid passive voice</a:t>
            </a:r>
          </a:p>
          <a:p>
            <a:pPr marL="800100" lvl="1" indent="-342900">
              <a:buAutoNum type="alphaLcPeriod"/>
            </a:pPr>
            <a:r>
              <a:rPr lang="en-US" dirty="0" smtClean="0"/>
              <a:t>Well structured paragraphs with ONE topic sentence per.. </a:t>
            </a:r>
          </a:p>
          <a:p>
            <a:pPr marL="800100" lvl="1" indent="-342900">
              <a:buAutoNum type="alphaLcPeriod"/>
            </a:pPr>
            <a:r>
              <a:rPr lang="en-US" dirty="0" smtClean="0">
                <a:solidFill>
                  <a:srgbClr val="FF0000"/>
                </a:solidFill>
              </a:rPr>
              <a:t>UNDERLINE EACH TOPIC SENTENCE IN THE PAPER</a:t>
            </a:r>
          </a:p>
          <a:p>
            <a:pPr marL="342900" indent="-342900">
              <a:buAutoNum type="arabicPeriod"/>
            </a:pPr>
            <a:r>
              <a:rPr lang="en-US" dirty="0" smtClean="0"/>
              <a:t>Concise, simple statements with good flow (300 words = 1 page)</a:t>
            </a:r>
          </a:p>
          <a:p>
            <a:pPr marL="342900" indent="-342900">
              <a:buAutoNum type="arabicPeriod"/>
            </a:pPr>
            <a:r>
              <a:rPr lang="en-US" dirty="0" smtClean="0"/>
              <a:t>Write Name and ID number on top of sheet and turn in</a:t>
            </a:r>
            <a:endParaRPr lang="en-US" dirty="0"/>
          </a:p>
        </p:txBody>
      </p:sp>
    </p:spTree>
    <p:extLst>
      <p:ext uri="{BB962C8B-B14F-4D97-AF65-F5344CB8AC3E}">
        <p14:creationId xmlns:p14="http://schemas.microsoft.com/office/powerpoint/2010/main" val="195802060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7868" y="82150"/>
            <a:ext cx="7886700" cy="886159"/>
          </a:xfrm>
        </p:spPr>
        <p:txBody>
          <a:bodyPr/>
          <a:lstStyle/>
          <a:p>
            <a:r>
              <a:rPr lang="en-US" dirty="0" smtClean="0"/>
              <a:t>IEEE Code of Ethics</a:t>
            </a:r>
            <a:endParaRPr lang="en-US"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85900" y="821197"/>
            <a:ext cx="5091545" cy="59315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222498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3959" y="82149"/>
            <a:ext cx="7886700" cy="886159"/>
          </a:xfrm>
        </p:spPr>
        <p:txBody>
          <a:bodyPr>
            <a:normAutofit/>
          </a:bodyPr>
          <a:lstStyle/>
          <a:p>
            <a:r>
              <a:rPr lang="en-US" sz="3200" dirty="0" smtClean="0"/>
              <a:t>Semester Major Items</a:t>
            </a:r>
            <a:r>
              <a:rPr lang="en-US" sz="1300" dirty="0" smtClean="0"/>
              <a:t>…..(subject to modification)</a:t>
            </a:r>
            <a:endParaRPr lang="en-US" sz="1300"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12922698"/>
              </p:ext>
            </p:extLst>
          </p:nvPr>
        </p:nvGraphicFramePr>
        <p:xfrm>
          <a:off x="680606" y="1173942"/>
          <a:ext cx="7886700" cy="3510280"/>
        </p:xfrm>
        <a:graphic>
          <a:graphicData uri="http://schemas.openxmlformats.org/drawingml/2006/table">
            <a:tbl>
              <a:tblPr firstRow="1" bandRow="1">
                <a:tableStyleId>{5C22544A-7EE6-4342-B048-85BDC9FD1C3A}</a:tableStyleId>
              </a:tblPr>
              <a:tblGrid>
                <a:gridCol w="1577340"/>
                <a:gridCol w="1577340"/>
                <a:gridCol w="1577340"/>
                <a:gridCol w="1577340"/>
                <a:gridCol w="1577340"/>
              </a:tblGrid>
              <a:tr h="370840">
                <a:tc>
                  <a:txBody>
                    <a:bodyPr/>
                    <a:lstStyle/>
                    <a:p>
                      <a:endParaRPr lang="en-US" sz="1200" dirty="0"/>
                    </a:p>
                  </a:txBody>
                  <a:tcPr/>
                </a:tc>
                <a:tc>
                  <a:txBody>
                    <a:bodyPr/>
                    <a:lstStyle/>
                    <a:p>
                      <a:r>
                        <a:rPr lang="en-US" sz="1200" dirty="0" smtClean="0"/>
                        <a:t>Mid</a:t>
                      </a:r>
                      <a:r>
                        <a:rPr lang="en-US" sz="1200" baseline="0" dirty="0" smtClean="0"/>
                        <a:t> Term</a:t>
                      </a:r>
                      <a:endParaRPr lang="en-US" sz="1200" dirty="0"/>
                    </a:p>
                  </a:txBody>
                  <a:tcPr/>
                </a:tc>
                <a:tc>
                  <a:txBody>
                    <a:bodyPr/>
                    <a:lstStyle/>
                    <a:p>
                      <a:r>
                        <a:rPr lang="en-US" sz="1200" dirty="0" smtClean="0"/>
                        <a:t>Resume </a:t>
                      </a:r>
                      <a:endParaRPr lang="en-US" sz="1200" dirty="0"/>
                    </a:p>
                  </a:txBody>
                  <a:tcPr/>
                </a:tc>
                <a:tc>
                  <a:txBody>
                    <a:bodyPr/>
                    <a:lstStyle/>
                    <a:p>
                      <a:r>
                        <a:rPr lang="en-US" sz="1200" dirty="0" smtClean="0"/>
                        <a:t>Final Paper</a:t>
                      </a:r>
                      <a:endParaRPr lang="en-US" sz="1200" dirty="0"/>
                    </a:p>
                  </a:txBody>
                  <a:tcPr/>
                </a:tc>
                <a:tc>
                  <a:txBody>
                    <a:bodyPr/>
                    <a:lstStyle/>
                    <a:p>
                      <a:r>
                        <a:rPr lang="en-US" sz="1200" dirty="0" smtClean="0"/>
                        <a:t>Final Presentation</a:t>
                      </a:r>
                      <a:r>
                        <a:rPr lang="en-US" sz="1200" baseline="0" dirty="0" smtClean="0"/>
                        <a:t>  (slides )</a:t>
                      </a:r>
                      <a:endParaRPr lang="en-US" sz="1200" dirty="0"/>
                    </a:p>
                  </a:txBody>
                  <a:tcPr/>
                </a:tc>
              </a:tr>
              <a:tr h="370840">
                <a:tc>
                  <a:txBody>
                    <a:bodyPr/>
                    <a:lstStyle/>
                    <a:p>
                      <a:r>
                        <a:rPr lang="en-US" sz="1200" dirty="0" smtClean="0"/>
                        <a:t>Topic Paragraph </a:t>
                      </a:r>
                      <a:endParaRPr lang="en-US" sz="1200" dirty="0"/>
                    </a:p>
                  </a:txBody>
                  <a:tcPr/>
                </a:tc>
                <a:tc>
                  <a:txBody>
                    <a:bodyPr/>
                    <a:lstStyle/>
                    <a:p>
                      <a:r>
                        <a:rPr lang="en-US" sz="1800" dirty="0" smtClean="0"/>
                        <a:t>9.5.19</a:t>
                      </a:r>
                      <a:endParaRPr lang="en-US" sz="1800" dirty="0"/>
                    </a:p>
                  </a:txBody>
                  <a:tcPr>
                    <a:solidFill>
                      <a:srgbClr val="FFFF00"/>
                    </a:solidFill>
                  </a:tcPr>
                </a:tc>
                <a:tc>
                  <a:txBody>
                    <a:bodyPr/>
                    <a:lstStyle/>
                    <a:p>
                      <a:endParaRPr lang="en-US" sz="1200" dirty="0"/>
                    </a:p>
                  </a:txBody>
                  <a:tcPr/>
                </a:tc>
                <a:tc>
                  <a:txBody>
                    <a:bodyPr/>
                    <a:lstStyle/>
                    <a:p>
                      <a:endParaRPr lang="en-US" sz="1200" dirty="0"/>
                    </a:p>
                  </a:txBody>
                  <a:tcPr/>
                </a:tc>
                <a:tc>
                  <a:txBody>
                    <a:bodyPr/>
                    <a:lstStyle/>
                    <a:p>
                      <a:endParaRPr lang="en-US" sz="1200" dirty="0"/>
                    </a:p>
                  </a:txBody>
                  <a:tcPr/>
                </a:tc>
              </a:tr>
              <a:tr h="370840">
                <a:tc>
                  <a:txBody>
                    <a:bodyPr/>
                    <a:lstStyle/>
                    <a:p>
                      <a:r>
                        <a:rPr lang="en-US" sz="1200" dirty="0" smtClean="0"/>
                        <a:t>Topic </a:t>
                      </a:r>
                      <a:r>
                        <a:rPr lang="en-US" sz="1200" baseline="0" dirty="0" smtClean="0"/>
                        <a:t>  Proposed</a:t>
                      </a:r>
                      <a:endParaRPr lang="en-US" sz="1200" dirty="0"/>
                    </a:p>
                  </a:txBody>
                  <a:tcPr/>
                </a:tc>
                <a:tc>
                  <a:txBody>
                    <a:bodyPr/>
                    <a:lstStyle/>
                    <a:p>
                      <a:r>
                        <a:rPr lang="en-US" sz="1800" dirty="0" smtClean="0"/>
                        <a:t>9.12.19</a:t>
                      </a:r>
                      <a:endParaRPr lang="en-US" sz="1800" dirty="0"/>
                    </a:p>
                  </a:txBody>
                  <a:tcPr>
                    <a:solidFill>
                      <a:srgbClr val="FFFF00"/>
                    </a:solidFill>
                  </a:tcPr>
                </a:tc>
                <a:tc>
                  <a:txBody>
                    <a:bodyPr/>
                    <a:lstStyle/>
                    <a:p>
                      <a:endParaRPr lang="en-US" dirty="0"/>
                    </a:p>
                  </a:txBody>
                  <a:tcPr>
                    <a:solidFill>
                      <a:srgbClr val="CC66FF"/>
                    </a:solidFill>
                  </a:tcPr>
                </a:tc>
                <a:tc>
                  <a:txBody>
                    <a:bodyPr/>
                    <a:lstStyle/>
                    <a:p>
                      <a:r>
                        <a:rPr lang="en-US" dirty="0" smtClean="0"/>
                        <a:t>10.3.19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Topic Final</a:t>
                      </a:r>
                      <a:endParaRPr lang="en-US" sz="1200" dirty="0"/>
                    </a:p>
                  </a:txBody>
                  <a:tcPr/>
                </a:tc>
                <a:tc>
                  <a:txBody>
                    <a:bodyPr/>
                    <a:lstStyle/>
                    <a:p>
                      <a:r>
                        <a:rPr lang="en-US" sz="1800" dirty="0" smtClean="0"/>
                        <a:t>9.19.19</a:t>
                      </a:r>
                      <a:endParaRPr lang="en-US" sz="1800" dirty="0"/>
                    </a:p>
                  </a:txBody>
                  <a:tcPr>
                    <a:solidFill>
                      <a:srgbClr val="FFFF00"/>
                    </a:solidFill>
                  </a:tcPr>
                </a:tc>
                <a:tc>
                  <a:txBody>
                    <a:bodyPr/>
                    <a:lstStyle/>
                    <a:p>
                      <a:endParaRPr lang="en-US"/>
                    </a:p>
                  </a:txBody>
                  <a:tcPr>
                    <a:solidFill>
                      <a:srgbClr val="CC66FF"/>
                    </a:solidFill>
                  </a:tcPr>
                </a:tc>
                <a:tc>
                  <a:txBody>
                    <a:bodyPr/>
                    <a:lstStyle/>
                    <a:p>
                      <a:r>
                        <a:rPr lang="en-US" dirty="0" smtClean="0"/>
                        <a:t>10.10.19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Outline/</a:t>
                      </a:r>
                      <a:r>
                        <a:rPr lang="en-US" sz="1200" baseline="0" dirty="0" smtClean="0"/>
                        <a:t> Abstract</a:t>
                      </a:r>
                      <a:endParaRPr lang="en-US" sz="1200" dirty="0"/>
                    </a:p>
                  </a:txBody>
                  <a:tcPr/>
                </a:tc>
                <a:tc>
                  <a:txBody>
                    <a:bodyPr/>
                    <a:lstStyle/>
                    <a:p>
                      <a:r>
                        <a:rPr lang="en-US" sz="1800" dirty="0" smtClean="0"/>
                        <a:t>9.26.19</a:t>
                      </a:r>
                      <a:endParaRPr lang="en-US" sz="1800" dirty="0"/>
                    </a:p>
                  </a:txBody>
                  <a:tcPr>
                    <a:solidFill>
                      <a:srgbClr val="FFFF00"/>
                    </a:solidFill>
                  </a:tcPr>
                </a:tc>
                <a:tc>
                  <a:txBody>
                    <a:bodyPr/>
                    <a:lstStyle/>
                    <a:p>
                      <a:endParaRPr lang="en-US" dirty="0"/>
                    </a:p>
                  </a:txBody>
                  <a:tcPr>
                    <a:solidFill>
                      <a:srgbClr val="CC66FF"/>
                    </a:solidFill>
                  </a:tcPr>
                </a:tc>
                <a:tc>
                  <a:txBody>
                    <a:bodyPr/>
                    <a:lstStyle/>
                    <a:p>
                      <a:r>
                        <a:rPr lang="en-US" dirty="0" smtClean="0"/>
                        <a:t>10.31.19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Research</a:t>
                      </a:r>
                      <a:r>
                        <a:rPr lang="en-US" sz="1200" baseline="0" dirty="0" smtClean="0"/>
                        <a:t> </a:t>
                      </a:r>
                      <a:endParaRPr lang="en-US" sz="1200" dirty="0"/>
                    </a:p>
                  </a:txBody>
                  <a:tcPr/>
                </a:tc>
                <a:tc>
                  <a:txBody>
                    <a:bodyPr/>
                    <a:lstStyle/>
                    <a:p>
                      <a:r>
                        <a:rPr lang="en-US" sz="1800" dirty="0" smtClean="0"/>
                        <a:t>10.1.19</a:t>
                      </a:r>
                      <a:endParaRPr lang="en-US" sz="1800" dirty="0"/>
                    </a:p>
                  </a:txBody>
                  <a:tcPr>
                    <a:solidFill>
                      <a:srgbClr val="FFFF00"/>
                    </a:solidFill>
                  </a:tcPr>
                </a:tc>
                <a:tc>
                  <a:txBody>
                    <a:bodyPr/>
                    <a:lstStyle/>
                    <a:p>
                      <a:r>
                        <a:rPr lang="en-US" sz="1600" dirty="0" smtClean="0"/>
                        <a:t>10.24.19 (Class)</a:t>
                      </a:r>
                      <a:endParaRPr lang="en-US" sz="1600" dirty="0"/>
                    </a:p>
                  </a:txBody>
                  <a:tcPr>
                    <a:solidFill>
                      <a:srgbClr val="CC66FF"/>
                    </a:solidFill>
                  </a:tcPr>
                </a:tc>
                <a:tc>
                  <a:txBody>
                    <a:bodyPr/>
                    <a:lstStyle/>
                    <a:p>
                      <a:r>
                        <a:rPr lang="en-US" dirty="0" smtClean="0"/>
                        <a:t>10.15.19</a:t>
                      </a:r>
                      <a:endParaRPr lang="en-US" dirty="0"/>
                    </a:p>
                  </a:txBody>
                  <a:tcPr>
                    <a:solidFill>
                      <a:srgbClr val="00FF00"/>
                    </a:solidFill>
                  </a:tcPr>
                </a:tc>
                <a:tc>
                  <a:txBody>
                    <a:bodyPr/>
                    <a:lstStyle/>
                    <a:p>
                      <a:endParaRPr lang="en-US"/>
                    </a:p>
                  </a:txBody>
                  <a:tcPr>
                    <a:solidFill>
                      <a:srgbClr val="6699FF"/>
                    </a:solidFill>
                  </a:tcPr>
                </a:tc>
              </a:tr>
              <a:tr h="370840">
                <a:tc>
                  <a:txBody>
                    <a:bodyPr/>
                    <a:lstStyle/>
                    <a:p>
                      <a:r>
                        <a:rPr lang="en-US" sz="1200" dirty="0" smtClean="0"/>
                        <a:t>Draft Complete</a:t>
                      </a:r>
                      <a:endParaRPr lang="en-US" sz="1200" dirty="0"/>
                    </a:p>
                  </a:txBody>
                  <a:tcPr/>
                </a:tc>
                <a:tc>
                  <a:txBody>
                    <a:bodyPr/>
                    <a:lstStyle/>
                    <a:p>
                      <a:r>
                        <a:rPr lang="en-US" sz="1800" dirty="0" smtClean="0"/>
                        <a:t>10.10.19</a:t>
                      </a:r>
                      <a:endParaRPr lang="en-US" sz="1800" dirty="0"/>
                    </a:p>
                  </a:txBody>
                  <a:tcPr>
                    <a:solidFill>
                      <a:srgbClr val="FFFF00"/>
                    </a:solidFill>
                  </a:tcPr>
                </a:tc>
                <a:tc>
                  <a:txBody>
                    <a:bodyPr/>
                    <a:lstStyle/>
                    <a:p>
                      <a:endParaRPr lang="en-US"/>
                    </a:p>
                  </a:txBody>
                  <a:tcPr>
                    <a:solidFill>
                      <a:srgbClr val="CC66FF"/>
                    </a:solidFill>
                  </a:tcPr>
                </a:tc>
                <a:tc>
                  <a:txBody>
                    <a:bodyPr/>
                    <a:lstStyle/>
                    <a:p>
                      <a:r>
                        <a:rPr lang="en-US" dirty="0" smtClean="0"/>
                        <a:t>11.7.19</a:t>
                      </a:r>
                      <a:endParaRPr lang="en-US" dirty="0"/>
                    </a:p>
                  </a:txBody>
                  <a:tcPr>
                    <a:solidFill>
                      <a:srgbClr val="00FF00"/>
                    </a:solidFill>
                  </a:tcPr>
                </a:tc>
                <a:tc>
                  <a:txBody>
                    <a:bodyPr/>
                    <a:lstStyle/>
                    <a:p>
                      <a:r>
                        <a:rPr lang="en-US" dirty="0" smtClean="0"/>
                        <a:t>11.19.19</a:t>
                      </a:r>
                      <a:endParaRPr lang="en-US" dirty="0"/>
                    </a:p>
                  </a:txBody>
                  <a:tcPr>
                    <a:solidFill>
                      <a:srgbClr val="6699FF"/>
                    </a:solidFill>
                  </a:tcPr>
                </a:tc>
              </a:tr>
              <a:tr h="370840">
                <a:tc>
                  <a:txBody>
                    <a:bodyPr/>
                    <a:lstStyle/>
                    <a:p>
                      <a:r>
                        <a:rPr lang="en-US" sz="1200" dirty="0" smtClean="0"/>
                        <a:t>Final Submit</a:t>
                      </a:r>
                      <a:endParaRPr lang="en-US" sz="1200" dirty="0"/>
                    </a:p>
                  </a:txBody>
                  <a:tcPr/>
                </a:tc>
                <a:tc>
                  <a:txBody>
                    <a:bodyPr/>
                    <a:lstStyle/>
                    <a:p>
                      <a:r>
                        <a:rPr lang="en-US" sz="1800" dirty="0" smtClean="0"/>
                        <a:t>10.22.19</a:t>
                      </a:r>
                      <a:endParaRPr lang="en-US" sz="1800" dirty="0"/>
                    </a:p>
                  </a:txBody>
                  <a:tcPr>
                    <a:solidFill>
                      <a:srgbClr val="FFFF00"/>
                    </a:solidFill>
                  </a:tcPr>
                </a:tc>
                <a:tc>
                  <a:txBody>
                    <a:bodyPr/>
                    <a:lstStyle/>
                    <a:p>
                      <a:r>
                        <a:rPr lang="en-US" dirty="0" smtClean="0"/>
                        <a:t>11.14.19</a:t>
                      </a:r>
                      <a:endParaRPr lang="en-US" dirty="0"/>
                    </a:p>
                  </a:txBody>
                  <a:tcPr>
                    <a:solidFill>
                      <a:srgbClr val="CC66FF"/>
                    </a:solidFill>
                  </a:tcPr>
                </a:tc>
                <a:tc>
                  <a:txBody>
                    <a:bodyPr/>
                    <a:lstStyle/>
                    <a:p>
                      <a:r>
                        <a:rPr lang="en-US" dirty="0" smtClean="0"/>
                        <a:t>11.26.19</a:t>
                      </a:r>
                      <a:endParaRPr lang="en-US" dirty="0"/>
                    </a:p>
                  </a:txBody>
                  <a:tcPr>
                    <a:solidFill>
                      <a:srgbClr val="00FF00"/>
                    </a:solidFill>
                  </a:tcPr>
                </a:tc>
                <a:tc>
                  <a:txBody>
                    <a:bodyPr/>
                    <a:lstStyle/>
                    <a:p>
                      <a:r>
                        <a:rPr lang="en-US" dirty="0" smtClean="0"/>
                        <a:t>12.3.19</a:t>
                      </a:r>
                      <a:endParaRPr lang="en-US" dirty="0"/>
                    </a:p>
                  </a:txBody>
                  <a:tcPr>
                    <a:solidFill>
                      <a:srgbClr val="6699FF"/>
                    </a:solidFill>
                  </a:tcPr>
                </a:tc>
              </a:tr>
              <a:tr h="370840">
                <a:tc>
                  <a:txBody>
                    <a:bodyPr/>
                    <a:lstStyle/>
                    <a:p>
                      <a:r>
                        <a:rPr lang="en-US" sz="1200" dirty="0" smtClean="0"/>
                        <a:t>Final Presentation </a:t>
                      </a:r>
                      <a:endParaRPr lang="en-US" sz="1200" dirty="0"/>
                    </a:p>
                  </a:txBody>
                  <a:tcPr/>
                </a:tc>
                <a:tc>
                  <a:txBody>
                    <a:bodyPr/>
                    <a:lstStyle/>
                    <a:p>
                      <a:r>
                        <a:rPr lang="en-US" sz="1200" dirty="0" smtClean="0"/>
                        <a:t>NA</a:t>
                      </a:r>
                      <a:endParaRPr lang="en-US" sz="1200" dirty="0"/>
                    </a:p>
                  </a:txBody>
                  <a:tcPr/>
                </a:tc>
                <a:tc>
                  <a:txBody>
                    <a:bodyPr/>
                    <a:lstStyle/>
                    <a:p>
                      <a:r>
                        <a:rPr lang="en-US" sz="1200" dirty="0" smtClean="0"/>
                        <a:t>NA</a:t>
                      </a:r>
                      <a:endParaRPr lang="en-US" sz="1200" dirty="0"/>
                    </a:p>
                  </a:txBody>
                  <a:tcPr/>
                </a:tc>
                <a:tc>
                  <a:txBody>
                    <a:bodyPr/>
                    <a:lstStyle/>
                    <a:p>
                      <a:r>
                        <a:rPr lang="en-US" sz="1200" dirty="0" smtClean="0"/>
                        <a:t>NA</a:t>
                      </a:r>
                      <a:endParaRPr lang="en-US" sz="1200" dirty="0"/>
                    </a:p>
                  </a:txBody>
                  <a:tcPr/>
                </a:tc>
                <a:tc>
                  <a:txBody>
                    <a:bodyPr/>
                    <a:lstStyle/>
                    <a:p>
                      <a:r>
                        <a:rPr lang="en-US" sz="1200" dirty="0" smtClean="0"/>
                        <a:t>12.17.19  (Sect 1)</a:t>
                      </a:r>
                    </a:p>
                    <a:p>
                      <a:r>
                        <a:rPr lang="en-US" sz="1200" dirty="0" smtClean="0"/>
                        <a:t>12.12.19</a:t>
                      </a:r>
                      <a:r>
                        <a:rPr lang="en-US" sz="1200" baseline="0" dirty="0" smtClean="0"/>
                        <a:t> </a:t>
                      </a:r>
                      <a:r>
                        <a:rPr lang="en-US" sz="1200" dirty="0" smtClean="0"/>
                        <a:t>(Sect</a:t>
                      </a:r>
                      <a:r>
                        <a:rPr lang="en-US" sz="1200" baseline="0" dirty="0" smtClean="0"/>
                        <a:t> 2)</a:t>
                      </a:r>
                      <a:endParaRPr lang="en-US" sz="1200" dirty="0"/>
                    </a:p>
                  </a:txBody>
                  <a:tcPr>
                    <a:solidFill>
                      <a:srgbClr val="6699FF"/>
                    </a:solidFill>
                  </a:tcPr>
                </a:tc>
              </a:tr>
            </a:tbl>
          </a:graphicData>
        </a:graphic>
      </p:graphicFrame>
    </p:spTree>
    <p:extLst>
      <p:ext uri="{BB962C8B-B14F-4D97-AF65-F5344CB8AC3E}">
        <p14:creationId xmlns:p14="http://schemas.microsoft.com/office/powerpoint/2010/main" val="657651637"/>
      </p:ext>
    </p:extLst>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8" name="Rectangle 4"/>
          <p:cNvSpPr>
            <a:spLocks noChangeArrowheads="1"/>
          </p:cNvSpPr>
          <p:nvPr/>
        </p:nvSpPr>
        <p:spPr bwMode="auto">
          <a:xfrm>
            <a:off x="566737" y="901467"/>
            <a:ext cx="7881071" cy="6740307"/>
          </a:xfrm>
          <a:prstGeom prst="rect">
            <a:avLst/>
          </a:prstGeom>
          <a:noFill/>
          <a:ln w="9525">
            <a:noFill/>
            <a:miter lim="800000"/>
            <a:headEnd/>
            <a:tailEnd/>
          </a:ln>
          <a:effectLst/>
        </p:spPr>
        <p:txBody>
          <a:bodyPr wrap="square" anchor="ctr">
            <a:spAutoFit/>
          </a:bodyPr>
          <a:lstStyle/>
          <a:p>
            <a:r>
              <a:rPr lang="en-US" sz="2400" dirty="0" smtClean="0">
                <a:solidFill>
                  <a:schemeClr val="bg1"/>
                </a:solidFill>
              </a:rPr>
              <a:t>The Types of Engineering Writing you will encounter:</a:t>
            </a:r>
          </a:p>
          <a:p>
            <a:endParaRPr lang="en-US" sz="2400" dirty="0">
              <a:solidFill>
                <a:schemeClr val="bg1"/>
              </a:solidFill>
            </a:endParaRPr>
          </a:p>
          <a:p>
            <a:r>
              <a:rPr lang="en-US" sz="2400" dirty="0" smtClean="0">
                <a:solidFill>
                  <a:schemeClr val="bg1"/>
                </a:solidFill>
              </a:rPr>
              <a:t>	</a:t>
            </a:r>
            <a:r>
              <a:rPr lang="en-US" sz="2400" dirty="0" smtClean="0">
                <a:solidFill>
                  <a:srgbClr val="FFFF00"/>
                </a:solidFill>
              </a:rPr>
              <a:t>A proposal/Business Plan – I have an idea on how to:</a:t>
            </a:r>
          </a:p>
          <a:p>
            <a:r>
              <a:rPr lang="en-US" sz="2400" dirty="0" smtClean="0">
                <a:solidFill>
                  <a:srgbClr val="FFFF00"/>
                </a:solidFill>
              </a:rPr>
              <a:t>		a.	Decrease the power consumption …</a:t>
            </a:r>
          </a:p>
          <a:p>
            <a:r>
              <a:rPr lang="en-US" sz="2400" dirty="0" smtClean="0">
                <a:solidFill>
                  <a:srgbClr val="FFFF00"/>
                </a:solidFill>
              </a:rPr>
              <a:t>		b.	Increase the applications …</a:t>
            </a:r>
          </a:p>
          <a:p>
            <a:endParaRPr lang="en-US" sz="2400" dirty="0">
              <a:solidFill>
                <a:schemeClr val="bg1"/>
              </a:solidFill>
            </a:endParaRPr>
          </a:p>
          <a:p>
            <a:r>
              <a:rPr lang="en-US" sz="2400" dirty="0" smtClean="0">
                <a:solidFill>
                  <a:schemeClr val="bg1"/>
                </a:solidFill>
              </a:rPr>
              <a:t>		</a:t>
            </a:r>
            <a:endParaRPr lang="en-US" sz="2400" dirty="0">
              <a:solidFill>
                <a:schemeClr val="bg1"/>
              </a:solidFill>
            </a:endParaRPr>
          </a:p>
          <a:p>
            <a:r>
              <a:rPr lang="en-US" sz="2400" dirty="0" smtClean="0">
                <a:solidFill>
                  <a:schemeClr val="bg1"/>
                </a:solidFill>
              </a:rPr>
              <a:t>	A Research Report – Based in your focus area…</a:t>
            </a:r>
          </a:p>
          <a:p>
            <a:r>
              <a:rPr lang="en-US" sz="2400" dirty="0" smtClean="0">
                <a:solidFill>
                  <a:schemeClr val="bg1"/>
                </a:solidFill>
              </a:rPr>
              <a:t>		a.	Find out how companies are…</a:t>
            </a:r>
          </a:p>
          <a:p>
            <a:r>
              <a:rPr lang="en-US" sz="2400" dirty="0" smtClean="0">
                <a:solidFill>
                  <a:schemeClr val="bg1"/>
                </a:solidFill>
              </a:rPr>
              <a:t>		b.	What is the State of the Art for….</a:t>
            </a:r>
          </a:p>
          <a:p>
            <a:r>
              <a:rPr lang="en-US" sz="2400" dirty="0">
                <a:solidFill>
                  <a:schemeClr val="bg1"/>
                </a:solidFill>
              </a:rPr>
              <a:t>	</a:t>
            </a:r>
            <a:r>
              <a:rPr lang="en-US" sz="2400" dirty="0" smtClean="0">
                <a:solidFill>
                  <a:schemeClr val="bg1"/>
                </a:solidFill>
              </a:rPr>
              <a:t>	c.          Research Sources</a:t>
            </a:r>
          </a:p>
          <a:p>
            <a:endParaRPr lang="en-US" sz="2400" dirty="0">
              <a:solidFill>
                <a:schemeClr val="bg1"/>
              </a:solidFill>
            </a:endParaRPr>
          </a:p>
          <a:p>
            <a:r>
              <a:rPr lang="en-US" sz="2400" dirty="0" smtClean="0">
                <a:solidFill>
                  <a:schemeClr val="bg1"/>
                </a:solidFill>
              </a:rPr>
              <a:t>	A Promotion Presentation-Why someone should listen…</a:t>
            </a:r>
          </a:p>
          <a:p>
            <a:r>
              <a:rPr lang="en-US" sz="2400" dirty="0">
                <a:solidFill>
                  <a:schemeClr val="bg1"/>
                </a:solidFill>
              </a:rPr>
              <a:t>	</a:t>
            </a:r>
            <a:r>
              <a:rPr lang="en-US" sz="2400" dirty="0" smtClean="0">
                <a:solidFill>
                  <a:schemeClr val="bg1"/>
                </a:solidFill>
              </a:rPr>
              <a:t>	a.	</a:t>
            </a:r>
            <a:r>
              <a:rPr lang="en-US" sz="2400" dirty="0" err="1" smtClean="0">
                <a:solidFill>
                  <a:schemeClr val="bg1"/>
                </a:solidFill>
              </a:rPr>
              <a:t>Writeup</a:t>
            </a:r>
            <a:endParaRPr lang="en-US" sz="2400" dirty="0" smtClean="0">
              <a:solidFill>
                <a:schemeClr val="bg1"/>
              </a:solidFill>
            </a:endParaRPr>
          </a:p>
          <a:p>
            <a:r>
              <a:rPr lang="en-US" sz="2400" dirty="0">
                <a:solidFill>
                  <a:schemeClr val="bg1"/>
                </a:solidFill>
              </a:rPr>
              <a:t>	</a:t>
            </a:r>
            <a:r>
              <a:rPr lang="en-US" sz="2400" dirty="0" smtClean="0">
                <a:solidFill>
                  <a:schemeClr val="bg1"/>
                </a:solidFill>
              </a:rPr>
              <a:t>	b.          Live presentation in 3 min </a:t>
            </a:r>
          </a:p>
          <a:p>
            <a:endParaRPr lang="en-US" sz="2400" dirty="0"/>
          </a:p>
          <a:p>
            <a:r>
              <a:rPr lang="en-US" sz="2400" dirty="0" smtClean="0"/>
              <a:t>		</a:t>
            </a:r>
            <a:endParaRPr lang="en-US" sz="2400" dirty="0"/>
          </a:p>
        </p:txBody>
      </p:sp>
      <p:sp>
        <p:nvSpPr>
          <p:cNvPr id="7" name="TextBox 6"/>
          <p:cNvSpPr txBox="1"/>
          <p:nvPr/>
        </p:nvSpPr>
        <p:spPr>
          <a:xfrm>
            <a:off x="685800" y="124691"/>
            <a:ext cx="7907482" cy="461665"/>
          </a:xfrm>
          <a:prstGeom prst="rect">
            <a:avLst/>
          </a:prstGeom>
          <a:noFill/>
        </p:spPr>
        <p:txBody>
          <a:bodyPr wrap="square" rtlCol="0">
            <a:spAutoFit/>
          </a:bodyPr>
          <a:lstStyle/>
          <a:p>
            <a:r>
              <a:rPr lang="en-US" sz="2400" dirty="0" smtClean="0">
                <a:solidFill>
                  <a:srgbClr val="FFFF00"/>
                </a:solidFill>
              </a:rPr>
              <a:t>And So It Begins…..</a:t>
            </a:r>
            <a:endParaRPr lang="en-US" sz="2400" dirty="0">
              <a:solidFill>
                <a:srgbClr val="FFFF00"/>
              </a:solidFill>
            </a:endParaRPr>
          </a:p>
        </p:txBody>
      </p:sp>
    </p:spTree>
    <p:extLst>
      <p:ext uri="{BB962C8B-B14F-4D97-AF65-F5344CB8AC3E}">
        <p14:creationId xmlns:p14="http://schemas.microsoft.com/office/powerpoint/2010/main" val="2072481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7477" y="539350"/>
            <a:ext cx="7886700" cy="886159"/>
          </a:xfrm>
        </p:spPr>
        <p:txBody>
          <a:bodyPr>
            <a:normAutofit fontScale="90000"/>
          </a:bodyPr>
          <a:lstStyle/>
          <a:p>
            <a:pPr algn="ctr"/>
            <a:r>
              <a:rPr lang="en-US" dirty="0" smtClean="0"/>
              <a:t>First 5 Page Report (Midterm)</a:t>
            </a:r>
            <a:br>
              <a:rPr lang="en-US" dirty="0" smtClean="0"/>
            </a:br>
            <a:endParaRPr lang="en-US" dirty="0"/>
          </a:p>
        </p:txBody>
      </p:sp>
      <p:sp>
        <p:nvSpPr>
          <p:cNvPr id="3" name="Content Placeholder 2"/>
          <p:cNvSpPr>
            <a:spLocks noGrp="1"/>
          </p:cNvSpPr>
          <p:nvPr>
            <p:ph idx="1"/>
          </p:nvPr>
        </p:nvSpPr>
        <p:spPr>
          <a:xfrm>
            <a:off x="628650" y="1319645"/>
            <a:ext cx="7886700" cy="4249881"/>
          </a:xfrm>
        </p:spPr>
        <p:txBody>
          <a:bodyPr>
            <a:noAutofit/>
          </a:bodyPr>
          <a:lstStyle/>
          <a:p>
            <a:r>
              <a:rPr lang="en-US" dirty="0" smtClean="0"/>
              <a:t>The First 5 Page Report will be a Proposal/Business Plan focused on </a:t>
            </a:r>
            <a:r>
              <a:rPr lang="en-US" dirty="0" smtClean="0">
                <a:solidFill>
                  <a:srgbClr val="FF0000"/>
                </a:solidFill>
              </a:rPr>
              <a:t>adding a new product to the product line or entering a new area </a:t>
            </a:r>
          </a:p>
          <a:p>
            <a:r>
              <a:rPr lang="en-US" dirty="0"/>
              <a:t>	</a:t>
            </a:r>
            <a:r>
              <a:rPr lang="en-US" dirty="0" smtClean="0"/>
              <a:t>-Target </a:t>
            </a:r>
            <a:r>
              <a:rPr lang="en-US" dirty="0" smtClean="0">
                <a:solidFill>
                  <a:srgbClr val="FF0000"/>
                </a:solidFill>
              </a:rPr>
              <a:t>audience is “your boss” </a:t>
            </a:r>
            <a:r>
              <a:rPr lang="en-US" dirty="0" smtClean="0"/>
              <a:t>who wants to get the project approved</a:t>
            </a:r>
          </a:p>
          <a:p>
            <a:r>
              <a:rPr lang="en-US" dirty="0"/>
              <a:t>	</a:t>
            </a:r>
            <a:r>
              <a:rPr lang="en-US" dirty="0" smtClean="0"/>
              <a:t>-Arm her/him with the </a:t>
            </a:r>
            <a:r>
              <a:rPr lang="en-US" dirty="0" smtClean="0">
                <a:solidFill>
                  <a:srgbClr val="FF0000"/>
                </a:solidFill>
              </a:rPr>
              <a:t>convincing approach and supporting facts to get the project moving</a:t>
            </a:r>
          </a:p>
          <a:p>
            <a:r>
              <a:rPr lang="en-US" dirty="0"/>
              <a:t>	</a:t>
            </a:r>
            <a:r>
              <a:rPr lang="en-US" dirty="0" smtClean="0"/>
              <a:t>-Topic areas suggested, but specific paper topic should be put forth by the student (BY </a:t>
            </a:r>
            <a:r>
              <a:rPr lang="en-US" dirty="0" smtClean="0">
                <a:solidFill>
                  <a:srgbClr val="FF0000"/>
                </a:solidFill>
              </a:rPr>
              <a:t>Thu, Feb 15—One paragraph describing the proposed product area.  Bring to class)</a:t>
            </a:r>
            <a:endParaRPr lang="en-US" dirty="0" smtClean="0"/>
          </a:p>
          <a:p>
            <a:r>
              <a:rPr lang="en-US" dirty="0"/>
              <a:t>	</a:t>
            </a:r>
            <a:endParaRPr lang="en-US" dirty="0" smtClean="0"/>
          </a:p>
          <a:p>
            <a:r>
              <a:rPr lang="en-US" dirty="0" smtClean="0"/>
              <a:t>Submit </a:t>
            </a:r>
            <a:r>
              <a:rPr lang="en-US" dirty="0" smtClean="0">
                <a:solidFill>
                  <a:srgbClr val="FF0000"/>
                </a:solidFill>
              </a:rPr>
              <a:t>topic  </a:t>
            </a:r>
            <a:r>
              <a:rPr lang="en-US" dirty="0" err="1" smtClean="0">
                <a:solidFill>
                  <a:srgbClr val="FF0000"/>
                </a:solidFill>
              </a:rPr>
              <a:t>writeup</a:t>
            </a:r>
            <a:r>
              <a:rPr lang="en-US" dirty="0" smtClean="0">
                <a:solidFill>
                  <a:srgbClr val="FF0000"/>
                </a:solidFill>
              </a:rPr>
              <a:t> (600 words)  by Sep </a:t>
            </a:r>
            <a:r>
              <a:rPr lang="en-US" dirty="0" smtClean="0">
                <a:solidFill>
                  <a:srgbClr val="FF0000"/>
                </a:solidFill>
              </a:rPr>
              <a:t>12</a:t>
            </a:r>
            <a:endParaRPr lang="en-US" dirty="0" smtClean="0">
              <a:solidFill>
                <a:srgbClr val="FF0000"/>
              </a:solidFill>
            </a:endParaRPr>
          </a:p>
          <a:p>
            <a:endParaRPr lang="en-US" dirty="0"/>
          </a:p>
          <a:p>
            <a:r>
              <a:rPr lang="en-US" dirty="0" smtClean="0"/>
              <a:t>Develop </a:t>
            </a:r>
            <a:r>
              <a:rPr lang="en-US" dirty="0" smtClean="0">
                <a:solidFill>
                  <a:srgbClr val="FF0000"/>
                </a:solidFill>
              </a:rPr>
              <a:t>interim deliverables </a:t>
            </a:r>
            <a:r>
              <a:rPr lang="en-US" dirty="0" smtClean="0"/>
              <a:t>per schedule (weekly)</a:t>
            </a:r>
          </a:p>
          <a:p>
            <a:pPr>
              <a:buNone/>
            </a:pPr>
            <a:endParaRPr lang="en-US" dirty="0" smtClean="0"/>
          </a:p>
          <a:p>
            <a:r>
              <a:rPr lang="en-US" dirty="0" smtClean="0"/>
              <a:t>Scheduled final submission is by </a:t>
            </a:r>
            <a:r>
              <a:rPr lang="en-US" dirty="0" smtClean="0">
                <a:solidFill>
                  <a:srgbClr val="FF0000"/>
                </a:solidFill>
              </a:rPr>
              <a:t>Oct </a:t>
            </a:r>
            <a:r>
              <a:rPr lang="en-US" dirty="0" smtClean="0">
                <a:solidFill>
                  <a:srgbClr val="FF0000"/>
                </a:solidFill>
              </a:rPr>
              <a:t>22</a:t>
            </a:r>
            <a:endParaRPr lang="en-US" dirty="0">
              <a:solidFill>
                <a:srgbClr val="FF0000"/>
              </a:solidFill>
            </a:endParaRPr>
          </a:p>
        </p:txBody>
      </p:sp>
    </p:spTree>
    <p:extLst>
      <p:ext uri="{BB962C8B-B14F-4D97-AF65-F5344CB8AC3E}">
        <p14:creationId xmlns:p14="http://schemas.microsoft.com/office/powerpoint/2010/main" val="18436045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a:xfrm>
            <a:off x="618259" y="466613"/>
            <a:ext cx="7886700" cy="886159"/>
          </a:xfrm>
        </p:spPr>
        <p:txBody>
          <a:bodyPr>
            <a:normAutofit fontScale="90000"/>
          </a:bodyPr>
          <a:lstStyle/>
          <a:p>
            <a:pPr algn="ctr"/>
            <a:r>
              <a:rPr lang="en-US" sz="3600" dirty="0" smtClean="0"/>
              <a:t>First 5 page Proposal</a:t>
            </a:r>
            <a:br>
              <a:rPr lang="en-US" sz="3600" dirty="0" smtClean="0"/>
            </a:br>
            <a:r>
              <a:rPr lang="en-US" sz="3600" dirty="0" smtClean="0"/>
              <a:t>A Concise Version  of </a:t>
            </a:r>
            <a:r>
              <a:rPr lang="en-US" sz="3600" dirty="0"/>
              <a:t>a</a:t>
            </a:r>
            <a:r>
              <a:rPr lang="en-US" sz="3600" dirty="0" smtClean="0"/>
              <a:t> Business Plan     </a:t>
            </a:r>
            <a:r>
              <a:rPr lang="en-US" dirty="0" smtClean="0"/>
              <a:t/>
            </a:r>
            <a:br>
              <a:rPr lang="en-US" dirty="0" smtClean="0"/>
            </a:br>
            <a:endParaRPr lang="en-US" dirty="0"/>
          </a:p>
        </p:txBody>
      </p:sp>
      <p:sp>
        <p:nvSpPr>
          <p:cNvPr id="18435" name="Rectangle 3"/>
          <p:cNvSpPr>
            <a:spLocks noGrp="1" noChangeArrowheads="1"/>
          </p:cNvSpPr>
          <p:nvPr>
            <p:ph type="body" idx="1"/>
          </p:nvPr>
        </p:nvSpPr>
        <p:spPr>
          <a:xfrm>
            <a:off x="628650" y="1433945"/>
            <a:ext cx="7886700" cy="4956463"/>
          </a:xfrm>
        </p:spPr>
        <p:txBody>
          <a:bodyPr>
            <a:normAutofit fontScale="77500" lnSpcReduction="20000"/>
          </a:bodyPr>
          <a:lstStyle/>
          <a:p>
            <a:pPr>
              <a:lnSpc>
                <a:spcPct val="80000"/>
              </a:lnSpc>
            </a:pPr>
            <a:r>
              <a:rPr lang="en-US" sz="2800" dirty="0" smtClean="0"/>
              <a:t>(</a:t>
            </a:r>
            <a:r>
              <a:rPr lang="en-US" sz="2800" b="1" dirty="0"/>
              <a:t>1</a:t>
            </a:r>
            <a:r>
              <a:rPr lang="en-US" sz="2800" b="1" dirty="0" smtClean="0"/>
              <a:t>)  The Abstract</a:t>
            </a:r>
          </a:p>
          <a:p>
            <a:pPr>
              <a:lnSpc>
                <a:spcPct val="80000"/>
              </a:lnSpc>
            </a:pPr>
            <a:r>
              <a:rPr lang="en-US" sz="2800" b="1" dirty="0"/>
              <a:t>	</a:t>
            </a:r>
            <a:r>
              <a:rPr lang="en-US" sz="2800" dirty="0" smtClean="0"/>
              <a:t>One concise paragraph that provides an overview of the contents of the paper along with key words.  The objective of the abstract is to attract readers to the paper.</a:t>
            </a:r>
          </a:p>
          <a:p>
            <a:pPr>
              <a:lnSpc>
                <a:spcPct val="80000"/>
              </a:lnSpc>
            </a:pPr>
            <a:endParaRPr lang="en-US" sz="2800" b="1" dirty="0"/>
          </a:p>
          <a:p>
            <a:pPr>
              <a:lnSpc>
                <a:spcPct val="80000"/>
              </a:lnSpc>
            </a:pPr>
            <a:r>
              <a:rPr lang="en-US" sz="2800" b="1" dirty="0" smtClean="0"/>
              <a:t> (2)The </a:t>
            </a:r>
            <a:r>
              <a:rPr lang="en-US" sz="2800" b="1" dirty="0"/>
              <a:t>Executive </a:t>
            </a:r>
            <a:r>
              <a:rPr lang="en-US" sz="2800" b="1" dirty="0" smtClean="0"/>
              <a:t>Summary</a:t>
            </a:r>
          </a:p>
          <a:p>
            <a:pPr marL="0" indent="0">
              <a:lnSpc>
                <a:spcPct val="80000"/>
              </a:lnSpc>
              <a:buNone/>
            </a:pPr>
            <a:endParaRPr lang="en-US" sz="2800" dirty="0"/>
          </a:p>
          <a:p>
            <a:pPr marL="0" indent="0">
              <a:lnSpc>
                <a:spcPct val="80000"/>
              </a:lnSpc>
              <a:buNone/>
            </a:pPr>
            <a:r>
              <a:rPr lang="en-US" sz="2800" dirty="0" smtClean="0"/>
              <a:t>	This </a:t>
            </a:r>
            <a:r>
              <a:rPr lang="en-US" sz="2800" dirty="0"/>
              <a:t>is a 1 </a:t>
            </a:r>
            <a:r>
              <a:rPr lang="en-US" sz="2800" dirty="0" smtClean="0"/>
              <a:t>or 2 Paragraph </a:t>
            </a:r>
            <a:r>
              <a:rPr lang="en-US" sz="2800" dirty="0"/>
              <a:t>(maximum) section that summarizes </a:t>
            </a:r>
            <a:r>
              <a:rPr lang="en-US" sz="2800" dirty="0" smtClean="0"/>
              <a:t>the purpose and conclusions of the report</a:t>
            </a:r>
            <a:endParaRPr lang="en-US" sz="2800" dirty="0"/>
          </a:p>
          <a:p>
            <a:pPr>
              <a:lnSpc>
                <a:spcPct val="80000"/>
              </a:lnSpc>
            </a:pPr>
            <a:endParaRPr lang="en-US" sz="2800" dirty="0"/>
          </a:p>
          <a:p>
            <a:pPr>
              <a:lnSpc>
                <a:spcPct val="80000"/>
              </a:lnSpc>
            </a:pPr>
            <a:endParaRPr lang="en-US" sz="2800" dirty="0"/>
          </a:p>
          <a:p>
            <a:pPr>
              <a:lnSpc>
                <a:spcPct val="80000"/>
              </a:lnSpc>
            </a:pPr>
            <a:r>
              <a:rPr lang="en-US" sz="2800" dirty="0" smtClean="0"/>
              <a:t>(3)  </a:t>
            </a:r>
            <a:r>
              <a:rPr lang="en-US" sz="2800" b="1" dirty="0"/>
              <a:t>The </a:t>
            </a:r>
            <a:r>
              <a:rPr lang="en-US" sz="2800" b="1" dirty="0" smtClean="0"/>
              <a:t>Product Description/Proposed </a:t>
            </a:r>
            <a:r>
              <a:rPr lang="en-US" sz="2800" b="1" dirty="0"/>
              <a:t>Business </a:t>
            </a:r>
            <a:r>
              <a:rPr lang="en-US" sz="2800" b="1" dirty="0" smtClean="0"/>
              <a:t>Concept</a:t>
            </a:r>
            <a:endParaRPr lang="en-US" sz="2800" dirty="0"/>
          </a:p>
          <a:p>
            <a:pPr>
              <a:lnSpc>
                <a:spcPct val="80000"/>
              </a:lnSpc>
              <a:buFontTx/>
              <a:buNone/>
            </a:pPr>
            <a:endParaRPr lang="en-US" sz="1400" dirty="0" smtClean="0"/>
          </a:p>
          <a:p>
            <a:pPr>
              <a:lnSpc>
                <a:spcPct val="80000"/>
              </a:lnSpc>
              <a:buFontTx/>
              <a:buNone/>
            </a:pPr>
            <a:r>
              <a:rPr lang="en-US" sz="1400" dirty="0"/>
              <a:t>	</a:t>
            </a:r>
            <a:r>
              <a:rPr lang="en-US" sz="1400" dirty="0" smtClean="0"/>
              <a:t>	</a:t>
            </a:r>
            <a:r>
              <a:rPr lang="en-US" sz="2800" dirty="0" smtClean="0"/>
              <a:t>What is the proposed product and how will this proposed process/part/system enhance the present product of the company (existing or startup)?</a:t>
            </a:r>
            <a:endParaRPr lang="en-US" sz="1400" dirty="0"/>
          </a:p>
        </p:txBody>
      </p:sp>
    </p:spTree>
    <p:extLst>
      <p:ext uri="{BB962C8B-B14F-4D97-AF65-F5344CB8AC3E}">
        <p14:creationId xmlns:p14="http://schemas.microsoft.com/office/powerpoint/2010/main" val="130345790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a:xfrm>
            <a:off x="566304" y="206840"/>
            <a:ext cx="7886700" cy="886159"/>
          </a:xfrm>
        </p:spPr>
        <p:txBody>
          <a:bodyPr/>
          <a:lstStyle/>
          <a:p>
            <a:pPr algn="ctr"/>
            <a:r>
              <a:rPr lang="en-US" dirty="0" smtClean="0"/>
              <a:t>“5 Pager” Proposal</a:t>
            </a:r>
            <a:endParaRPr lang="en-US" dirty="0"/>
          </a:p>
        </p:txBody>
      </p:sp>
      <p:sp>
        <p:nvSpPr>
          <p:cNvPr id="19459" name="Rectangle 3"/>
          <p:cNvSpPr>
            <a:spLocks noGrp="1" noChangeArrowheads="1"/>
          </p:cNvSpPr>
          <p:nvPr>
            <p:ph type="body" idx="1"/>
          </p:nvPr>
        </p:nvSpPr>
        <p:spPr>
          <a:xfrm>
            <a:off x="540327" y="1392382"/>
            <a:ext cx="7975023" cy="4821382"/>
          </a:xfrm>
        </p:spPr>
        <p:txBody>
          <a:bodyPr>
            <a:normAutofit/>
          </a:bodyPr>
          <a:lstStyle/>
          <a:p>
            <a:pPr>
              <a:lnSpc>
                <a:spcPct val="80000"/>
              </a:lnSpc>
            </a:pPr>
            <a:r>
              <a:rPr lang="en-US" sz="2800" dirty="0" smtClean="0"/>
              <a:t>(4) </a:t>
            </a:r>
            <a:r>
              <a:rPr lang="en-US" sz="2800" b="1" dirty="0" smtClean="0"/>
              <a:t> </a:t>
            </a:r>
            <a:r>
              <a:rPr lang="en-US" sz="2800" b="1" dirty="0"/>
              <a:t>Research &amp; </a:t>
            </a:r>
            <a:r>
              <a:rPr lang="en-US" sz="2800" b="1" dirty="0" smtClean="0"/>
              <a:t>Analysis</a:t>
            </a:r>
          </a:p>
          <a:p>
            <a:pPr lvl="1">
              <a:lnSpc>
                <a:spcPct val="80000"/>
              </a:lnSpc>
            </a:pPr>
            <a:endParaRPr lang="en-US" sz="2400" b="1" dirty="0"/>
          </a:p>
          <a:p>
            <a:pPr lvl="2">
              <a:lnSpc>
                <a:spcPct val="80000"/>
              </a:lnSpc>
            </a:pPr>
            <a:r>
              <a:rPr lang="en-US" sz="2800" b="1" dirty="0" smtClean="0"/>
              <a:t>A)	Market Analysis: Will this increase the market sales of the present product or address a new market (what size?)?  </a:t>
            </a:r>
          </a:p>
          <a:p>
            <a:pPr lvl="2">
              <a:lnSpc>
                <a:spcPct val="80000"/>
              </a:lnSpc>
            </a:pPr>
            <a:endParaRPr lang="en-US" sz="2800" b="1" dirty="0"/>
          </a:p>
          <a:p>
            <a:pPr lvl="2">
              <a:lnSpc>
                <a:spcPct val="80000"/>
              </a:lnSpc>
            </a:pPr>
            <a:r>
              <a:rPr lang="en-US" sz="2800" b="1" dirty="0" smtClean="0"/>
              <a:t>B)	Product Analysis: Will it increase the Quality or Functionality of the present product?  What is the “state of the art” of the pertinent technology?  </a:t>
            </a:r>
            <a:r>
              <a:rPr lang="en-US" sz="2800" b="1" dirty="0" smtClean="0">
                <a:solidFill>
                  <a:srgbClr val="FF0000"/>
                </a:solidFill>
              </a:rPr>
              <a:t>This is where references are essential</a:t>
            </a:r>
            <a:endParaRPr lang="en-US" sz="2800" dirty="0">
              <a:solidFill>
                <a:srgbClr val="FF0000"/>
              </a:solidFill>
            </a:endParaRPr>
          </a:p>
          <a:p>
            <a:pPr marL="0" indent="0">
              <a:lnSpc>
                <a:spcPct val="80000"/>
              </a:lnSpc>
              <a:buNone/>
            </a:pPr>
            <a:endParaRPr lang="en-US" sz="1200" dirty="0"/>
          </a:p>
          <a:p>
            <a:pPr>
              <a:lnSpc>
                <a:spcPct val="80000"/>
              </a:lnSpc>
            </a:pPr>
            <a:endParaRPr lang="en-US" sz="2800" dirty="0"/>
          </a:p>
          <a:p>
            <a:pPr>
              <a:lnSpc>
                <a:spcPct val="80000"/>
              </a:lnSpc>
            </a:pPr>
            <a:endParaRPr lang="en-US" sz="1200" dirty="0"/>
          </a:p>
        </p:txBody>
      </p:sp>
    </p:spTree>
    <p:extLst>
      <p:ext uri="{BB962C8B-B14F-4D97-AF65-F5344CB8AC3E}">
        <p14:creationId xmlns:p14="http://schemas.microsoft.com/office/powerpoint/2010/main" val="219493823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6305" y="258796"/>
            <a:ext cx="7886700" cy="886159"/>
          </a:xfrm>
        </p:spPr>
        <p:txBody>
          <a:bodyPr/>
          <a:lstStyle/>
          <a:p>
            <a:pPr algn="ctr"/>
            <a:r>
              <a:rPr lang="en-US" dirty="0" smtClean="0"/>
              <a:t>“5 Pager” Proposal</a:t>
            </a:r>
            <a:endParaRPr lang="en-US" dirty="0"/>
          </a:p>
        </p:txBody>
      </p:sp>
      <p:sp>
        <p:nvSpPr>
          <p:cNvPr id="3" name="Content Placeholder 2"/>
          <p:cNvSpPr>
            <a:spLocks noGrp="1"/>
          </p:cNvSpPr>
          <p:nvPr>
            <p:ph idx="1"/>
          </p:nvPr>
        </p:nvSpPr>
        <p:spPr>
          <a:xfrm>
            <a:off x="436418" y="1548246"/>
            <a:ext cx="8058150" cy="4421424"/>
          </a:xfrm>
        </p:spPr>
        <p:txBody>
          <a:bodyPr>
            <a:normAutofit fontScale="92500" lnSpcReduction="20000"/>
          </a:bodyPr>
          <a:lstStyle/>
          <a:p>
            <a:pPr>
              <a:lnSpc>
                <a:spcPct val="80000"/>
              </a:lnSpc>
            </a:pPr>
            <a:r>
              <a:rPr lang="en-US" sz="3200" dirty="0" smtClean="0"/>
              <a:t>(5) Finance </a:t>
            </a:r>
            <a:r>
              <a:rPr lang="en-US" sz="3200" dirty="0"/>
              <a:t>&amp; </a:t>
            </a:r>
            <a:r>
              <a:rPr lang="en-US" sz="3200" dirty="0" smtClean="0"/>
              <a:t>Economics </a:t>
            </a:r>
            <a:endParaRPr lang="en-US" sz="3200" dirty="0"/>
          </a:p>
          <a:p>
            <a:pPr marL="0" indent="0">
              <a:lnSpc>
                <a:spcPct val="80000"/>
              </a:lnSpc>
              <a:buNone/>
            </a:pPr>
            <a:r>
              <a:rPr lang="en-US" sz="3200" dirty="0"/>
              <a:t>How much money will the venture </a:t>
            </a:r>
            <a:r>
              <a:rPr lang="en-US" sz="3200" dirty="0" smtClean="0"/>
              <a:t>require (structure is key:  Development, Product, other investments)?</a:t>
            </a:r>
            <a:endParaRPr lang="en-US" sz="3200" dirty="0"/>
          </a:p>
          <a:p>
            <a:pPr marL="0" indent="0">
              <a:lnSpc>
                <a:spcPct val="80000"/>
              </a:lnSpc>
              <a:buNone/>
            </a:pPr>
            <a:r>
              <a:rPr lang="en-US" sz="3200" dirty="0" smtClean="0"/>
              <a:t>	</a:t>
            </a:r>
          </a:p>
          <a:p>
            <a:pPr>
              <a:lnSpc>
                <a:spcPct val="80000"/>
              </a:lnSpc>
            </a:pPr>
            <a:r>
              <a:rPr lang="en-US" sz="3200" dirty="0" smtClean="0"/>
              <a:t>(6) Management Team </a:t>
            </a:r>
          </a:p>
          <a:p>
            <a:pPr marL="0" indent="0">
              <a:lnSpc>
                <a:spcPct val="80000"/>
              </a:lnSpc>
              <a:buNone/>
            </a:pPr>
            <a:r>
              <a:rPr lang="en-US" sz="3200" dirty="0"/>
              <a:t>	</a:t>
            </a:r>
            <a:r>
              <a:rPr lang="en-US" sz="3200" dirty="0" smtClean="0"/>
              <a:t>How </a:t>
            </a:r>
            <a:r>
              <a:rPr lang="en-US" sz="3200" dirty="0"/>
              <a:t>will the team contribute to the success of the business?  (In terms of their background and skills).</a:t>
            </a:r>
          </a:p>
          <a:p>
            <a:pPr>
              <a:lnSpc>
                <a:spcPct val="80000"/>
              </a:lnSpc>
            </a:pPr>
            <a:endParaRPr lang="en-US" sz="3200" dirty="0"/>
          </a:p>
          <a:p>
            <a:pPr marL="0" indent="0">
              <a:lnSpc>
                <a:spcPct val="80000"/>
              </a:lnSpc>
              <a:buNone/>
            </a:pPr>
            <a:r>
              <a:rPr lang="en-US" sz="3200" dirty="0" smtClean="0">
                <a:effectLst/>
              </a:rPr>
              <a:t>(</a:t>
            </a:r>
            <a:r>
              <a:rPr lang="en-US" sz="3200" dirty="0" smtClean="0"/>
              <a:t>7) A brief summary of the Risks &amp; Assumptions (Tech, Market, other)</a:t>
            </a:r>
          </a:p>
          <a:p>
            <a:endParaRPr lang="en-US" dirty="0"/>
          </a:p>
        </p:txBody>
      </p:sp>
    </p:spTree>
    <p:extLst>
      <p:ext uri="{BB962C8B-B14F-4D97-AF65-F5344CB8AC3E}">
        <p14:creationId xmlns:p14="http://schemas.microsoft.com/office/powerpoint/2010/main" val="643213836"/>
      </p:ext>
    </p:extLst>
  </p:cSld>
  <p:clrMapOvr>
    <a:masterClrMapping/>
  </p:clrMapOvr>
  <p:timing>
    <p:tnLst>
      <p:par>
        <p:cTn id="1" dur="indefinite" restart="never" nodeType="tmRoot"/>
      </p:par>
    </p:tnLst>
  </p:timing>
</p:sld>
</file>

<file path=ppt/theme/theme1.xml><?xml version="1.0" encoding="utf-8"?>
<a:theme xmlns:a="http://schemas.openxmlformats.org/drawingml/2006/main" name="SJSU-Standard-PPT (5)">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DB126CB-D441-464B-B99B-340F3E68FEA0}"/>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v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7B5C3B03-1458-4E66-964B-19136E2BB492}"/>
    </a:ext>
  </a:extLst>
</a:theme>
</file>

<file path=ppt/theme/theme3.xml><?xml version="1.0" encoding="utf-8"?>
<a:theme xmlns:a="http://schemas.openxmlformats.org/drawingml/2006/main" name="Titl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A99606CA-E4DD-4A7E-ADE3-38754EF64503}"/>
    </a:ext>
  </a:extLst>
</a:theme>
</file>

<file path=ppt/theme/theme4.xml><?xml version="1.0" encoding="utf-8"?>
<a:theme xmlns:a="http://schemas.openxmlformats.org/drawingml/2006/main" name="Bumper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5B6FD638-AF11-4110-A98B-52A30CAD40C6}"/>
    </a:ext>
  </a:extLst>
</a:theme>
</file>

<file path=ppt/theme/theme5.xml><?xml version="1.0" encoding="utf-8"?>
<a:theme xmlns:a="http://schemas.openxmlformats.org/drawingml/2006/main" name="Section Header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7B92B18D-2067-401C-8110-0CCB6A0E47FC}"/>
    </a:ext>
  </a:extLst>
</a:theme>
</file>

<file path=ppt/theme/theme6.xml><?xml version="1.0" encoding="utf-8"?>
<a:theme xmlns:a="http://schemas.openxmlformats.org/drawingml/2006/main" name="Whit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304BAEE5-2FC4-42BA-9CBC-59F25EDAC538}"/>
    </a:ext>
  </a:extLst>
</a:theme>
</file>

<file path=ppt/theme/theme7.xml><?xml version="1.0" encoding="utf-8"?>
<a:theme xmlns:a="http://schemas.openxmlformats.org/drawingml/2006/main" name="Blue Content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038E574D-EE11-4760-836B-ADD15C9B1572}"/>
    </a:ext>
  </a:extLst>
</a:theme>
</file>

<file path=ppt/theme/theme8.xml><?xml version="1.0" encoding="utf-8"?>
<a:theme xmlns:a="http://schemas.openxmlformats.org/drawingml/2006/main" name="Image Slide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2FA2181D-B5FB-4A35-83F1-4BE74620503A}"/>
    </a:ext>
  </a:extLst>
</a:theme>
</file>

<file path=ppt/theme/theme9.xml><?xml version="1.0" encoding="utf-8"?>
<a:theme xmlns:a="http://schemas.openxmlformats.org/drawingml/2006/main" name="Charts">
  <a:themeElements>
    <a:clrScheme name="SJSU">
      <a:dk1>
        <a:sysClr val="windowText" lastClr="000000"/>
      </a:dk1>
      <a:lt1>
        <a:sysClr val="window" lastClr="FFFFFF"/>
      </a:lt1>
      <a:dk2>
        <a:srgbClr val="0055A2"/>
      </a:dk2>
      <a:lt2>
        <a:srgbClr val="666666"/>
      </a:lt2>
      <a:accent1>
        <a:srgbClr val="0055A2"/>
      </a:accent1>
      <a:accent2>
        <a:srgbClr val="E5A823"/>
      </a:accent2>
      <a:accent3>
        <a:srgbClr val="818485"/>
      </a:accent3>
      <a:accent4>
        <a:srgbClr val="FFC000"/>
      </a:accent4>
      <a:accent5>
        <a:srgbClr val="4472C4"/>
      </a:accent5>
      <a:accent6>
        <a:srgbClr val="70AD47"/>
      </a:accent6>
      <a:hlink>
        <a:srgbClr val="E5A823"/>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JSU - Standard - Draft 5.potx" id="{36E5E114-1A42-43F1-917F-B66C68889A8F}" vid="{A280AFC1-4B8A-4049-87F8-E60A0114FF51}"/>
    </a:ext>
  </a:extLst>
</a:theme>
</file>

<file path=docProps/app.xml><?xml version="1.0" encoding="utf-8"?>
<Properties xmlns="http://schemas.openxmlformats.org/officeDocument/2006/extended-properties" xmlns:vt="http://schemas.openxmlformats.org/officeDocument/2006/docPropsVTypes">
  <Template>SJSU-Standard-PPT (5)</Template>
  <TotalTime>11709</TotalTime>
  <Words>835</Words>
  <Application>Microsoft Office PowerPoint</Application>
  <PresentationFormat>On-screen Show (4:3)</PresentationFormat>
  <Paragraphs>197</Paragraphs>
  <Slides>21</Slides>
  <Notes>0</Notes>
  <HiddenSlides>0</HiddenSlides>
  <MMClips>0</MMClips>
  <ScaleCrop>false</ScaleCrop>
  <HeadingPairs>
    <vt:vector size="6" baseType="variant">
      <vt:variant>
        <vt:lpstr>Fonts Used</vt:lpstr>
      </vt:variant>
      <vt:variant>
        <vt:i4>5</vt:i4>
      </vt:variant>
      <vt:variant>
        <vt:lpstr>Theme</vt:lpstr>
      </vt:variant>
      <vt:variant>
        <vt:i4>9</vt:i4>
      </vt:variant>
      <vt:variant>
        <vt:lpstr>Slide Titles</vt:lpstr>
      </vt:variant>
      <vt:variant>
        <vt:i4>21</vt:i4>
      </vt:variant>
    </vt:vector>
  </HeadingPairs>
  <TitlesOfParts>
    <vt:vector size="35" baseType="lpstr">
      <vt:lpstr>Arial</vt:lpstr>
      <vt:lpstr>SJSU Spartan Bold</vt:lpstr>
      <vt:lpstr>Calibri</vt:lpstr>
      <vt:lpstr>SJSU Spartan Regular</vt:lpstr>
      <vt:lpstr>Helvetica Neue</vt:lpstr>
      <vt:lpstr>SJSU-Standard-PPT (5)</vt:lpstr>
      <vt:lpstr>Cover Slides</vt:lpstr>
      <vt:lpstr>Title Slides</vt:lpstr>
      <vt:lpstr>Bumper Slides</vt:lpstr>
      <vt:lpstr>Section Headers</vt:lpstr>
      <vt:lpstr>White Content Slides</vt:lpstr>
      <vt:lpstr>Blue Content Slides</vt:lpstr>
      <vt:lpstr>Image Slides</vt:lpstr>
      <vt:lpstr>Charts</vt:lpstr>
      <vt:lpstr>EE 295</vt:lpstr>
      <vt:lpstr>PowerPoint Presentation</vt:lpstr>
      <vt:lpstr>IEEE Code of Ethics</vt:lpstr>
      <vt:lpstr>Semester Major Items…..(subject to modification)</vt:lpstr>
      <vt:lpstr>PowerPoint Presentation</vt:lpstr>
      <vt:lpstr>First 5 Page Report (Midterm) </vt:lpstr>
      <vt:lpstr>First 5 page Proposal A Concise Version  of a Business Plan      </vt:lpstr>
      <vt:lpstr>“5 Pager” Proposal</vt:lpstr>
      <vt:lpstr>“5 Pager” Proposal</vt:lpstr>
      <vt:lpstr>“5 Pager” Proposal</vt:lpstr>
      <vt:lpstr>A Progressive Process</vt:lpstr>
      <vt:lpstr>Midterm Topic Areas</vt:lpstr>
      <vt:lpstr>For Sep 12</vt:lpstr>
      <vt:lpstr>Tech Descriptive Writing:  Blockchain Description  </vt:lpstr>
      <vt:lpstr>PowerPoint Presentation</vt:lpstr>
      <vt:lpstr>Blockchain Discussion Items</vt:lpstr>
      <vt:lpstr>Out of Class Writing Assignment #2</vt:lpstr>
      <vt:lpstr>Video</vt:lpstr>
      <vt:lpstr>In Class Writing Exercise #1</vt:lpstr>
      <vt:lpstr>Plagiarism and Teams</vt:lpstr>
      <vt:lpstr>Plagiarism In Class Assignment (30 min)</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Wrappe</dc:creator>
  <cp:lastModifiedBy>Tom Wrappe (C)</cp:lastModifiedBy>
  <cp:revision>164</cp:revision>
  <cp:lastPrinted>2019-02-12T02:51:14Z</cp:lastPrinted>
  <dcterms:created xsi:type="dcterms:W3CDTF">2017-08-23T13:02:48Z</dcterms:created>
  <dcterms:modified xsi:type="dcterms:W3CDTF">2019-09-11T17:28:43Z</dcterms:modified>
</cp:coreProperties>
</file>

<file path=docProps/thumbnail.jpeg>
</file>